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0"/>
  </p:notesMasterIdLst>
  <p:sldIdLst>
    <p:sldId id="257" r:id="rId2"/>
    <p:sldId id="256" r:id="rId3"/>
    <p:sldId id="261" r:id="rId4"/>
    <p:sldId id="258" r:id="rId5"/>
    <p:sldId id="265" r:id="rId6"/>
    <p:sldId id="262" r:id="rId7"/>
    <p:sldId id="264" r:id="rId8"/>
    <p:sldId id="263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B2BB"/>
    <a:srgbClr val="799BA7"/>
    <a:srgbClr val="7DA4A5"/>
    <a:srgbClr val="9DB2B3"/>
    <a:srgbClr val="2F3636"/>
    <a:srgbClr val="323A3A"/>
    <a:srgbClr val="2A3232"/>
    <a:srgbClr val="2E3636"/>
    <a:srgbClr val="343C3C"/>
    <a:srgbClr val="252B2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094" autoAdjust="0"/>
    <p:restoredTop sz="94660"/>
  </p:normalViewPr>
  <p:slideViewPr>
    <p:cSldViewPr>
      <p:cViewPr>
        <p:scale>
          <a:sx n="100" d="100"/>
          <a:sy n="100" d="100"/>
        </p:scale>
        <p:origin x="-936" y="5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D6E226-8CC0-42B6-AFE1-9EEEC8DD7CC8}" type="datetimeFigureOut">
              <a:rPr lang="fr-FR" smtClean="0"/>
              <a:pPr/>
              <a:t>29/04/2019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68387D-81F4-4379-ADA3-9FA331B9C84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68387D-81F4-4379-ADA3-9FA331B9C845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68387D-81F4-4379-ADA3-9FA331B9C845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68387D-81F4-4379-ADA3-9FA331B9C845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68387D-81F4-4379-ADA3-9FA331B9C845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68387D-81F4-4379-ADA3-9FA331B9C845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68387D-81F4-4379-ADA3-9FA331B9C845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68387D-81F4-4379-ADA3-9FA331B9C845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201FF-4891-4B97-89D2-8CB903A5C1D1}" type="datetimeFigureOut">
              <a:rPr lang="fr-FR" smtClean="0"/>
              <a:pPr/>
              <a:t>29/04/2019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1B42-189A-485C-BFEF-7D6EA3BAFF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201FF-4891-4B97-89D2-8CB903A5C1D1}" type="datetimeFigureOut">
              <a:rPr lang="fr-FR" smtClean="0"/>
              <a:pPr/>
              <a:t>29/04/2019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1B42-189A-485C-BFEF-7D6EA3BAFF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201FF-4891-4B97-89D2-8CB903A5C1D1}" type="datetimeFigureOut">
              <a:rPr lang="fr-FR" smtClean="0"/>
              <a:pPr/>
              <a:t>29/04/2019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1B42-189A-485C-BFEF-7D6EA3BAFF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201FF-4891-4B97-89D2-8CB903A5C1D1}" type="datetimeFigureOut">
              <a:rPr lang="fr-FR" smtClean="0"/>
              <a:pPr/>
              <a:t>29/04/2019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1B42-189A-485C-BFEF-7D6EA3BAFF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201FF-4891-4B97-89D2-8CB903A5C1D1}" type="datetimeFigureOut">
              <a:rPr lang="fr-FR" smtClean="0"/>
              <a:pPr/>
              <a:t>29/04/2019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1B42-189A-485C-BFEF-7D6EA3BAFF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201FF-4891-4B97-89D2-8CB903A5C1D1}" type="datetimeFigureOut">
              <a:rPr lang="fr-FR" smtClean="0"/>
              <a:pPr/>
              <a:t>29/04/2019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1B42-189A-485C-BFEF-7D6EA3BAFF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201FF-4891-4B97-89D2-8CB903A5C1D1}" type="datetimeFigureOut">
              <a:rPr lang="fr-FR" smtClean="0"/>
              <a:pPr/>
              <a:t>29/04/2019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1B42-189A-485C-BFEF-7D6EA3BAFF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201FF-4891-4B97-89D2-8CB903A5C1D1}" type="datetimeFigureOut">
              <a:rPr lang="fr-FR" smtClean="0"/>
              <a:pPr/>
              <a:t>29/04/2019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1B42-189A-485C-BFEF-7D6EA3BAFF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201FF-4891-4B97-89D2-8CB903A5C1D1}" type="datetimeFigureOut">
              <a:rPr lang="fr-FR" smtClean="0"/>
              <a:pPr/>
              <a:t>29/04/2019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1B42-189A-485C-BFEF-7D6EA3BAFF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201FF-4891-4B97-89D2-8CB903A5C1D1}" type="datetimeFigureOut">
              <a:rPr lang="fr-FR" smtClean="0"/>
              <a:pPr/>
              <a:t>29/04/2019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1B42-189A-485C-BFEF-7D6EA3BAFF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201FF-4891-4B97-89D2-8CB903A5C1D1}" type="datetimeFigureOut">
              <a:rPr lang="fr-FR" smtClean="0"/>
              <a:pPr/>
              <a:t>29/04/2019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1B42-189A-485C-BFEF-7D6EA3BAFF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201FF-4891-4B97-89D2-8CB903A5C1D1}" type="datetimeFigureOut">
              <a:rPr lang="fr-FR" smtClean="0"/>
              <a:pPr/>
              <a:t>29/04/2019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C81B42-189A-485C-BFEF-7D6EA3BAFF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jpeg"/><Relationship Id="rId4" Type="http://schemas.openxmlformats.org/officeDocument/2006/relationships/image" Target="../media/image3.pn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9DB2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26" name="Picture 2" descr="https://laforge.fontenay.fr/fileadmin/_processed_/d/2/csm_logo_la_forge_CMJN_bleu-01_db8e780c21.png"/>
          <p:cNvPicPr>
            <a:picLocks noChangeAspect="1" noChangeArrowheads="1"/>
          </p:cNvPicPr>
          <p:nvPr/>
        </p:nvPicPr>
        <p:blipFill>
          <a:blip r:embed="rId2" cstate="print"/>
          <a:srcRect l="25397" t="21694" r="25397" b="15806"/>
          <a:stretch>
            <a:fillRect/>
          </a:stretch>
        </p:blipFill>
        <p:spPr bwMode="auto">
          <a:xfrm>
            <a:off x="3347864" y="116632"/>
            <a:ext cx="2232248" cy="3240360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3573016"/>
            <a:ext cx="295275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 rot="16200000">
            <a:off x="-2686608" y="2686608"/>
            <a:ext cx="6858000" cy="1484784"/>
          </a:xfrm>
          <a:prstGeom prst="rect">
            <a:avLst/>
          </a:prstGeom>
          <a:solidFill>
            <a:srgbClr val="2F36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2F36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9" name="Picture 2" descr="https://laforge.fontenay.fr/fileadmin/_processed_/d/2/csm_logo_la_forge_CMJN_bleu-01_db8e780c21.png"/>
          <p:cNvPicPr>
            <a:picLocks noChangeAspect="1" noChangeArrowheads="1"/>
          </p:cNvPicPr>
          <p:nvPr/>
        </p:nvPicPr>
        <p:blipFill>
          <a:blip r:embed="rId3" cstate="print"/>
          <a:srcRect l="25397" t="21694" r="25397" b="15806"/>
          <a:stretch>
            <a:fillRect/>
          </a:stretch>
        </p:blipFill>
        <p:spPr bwMode="auto">
          <a:xfrm>
            <a:off x="8172400" y="2492896"/>
            <a:ext cx="971600" cy="1410387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1547664" y="1628800"/>
            <a:ext cx="640871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14488"/>
            <a:r>
              <a:rPr lang="fr-FR" dirty="0" smtClean="0"/>
              <a:t>Nettoyage avant et après chaque utilisation</a:t>
            </a:r>
          </a:p>
          <a:p>
            <a:pPr marL="361950"/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sz="1400" dirty="0" smtClean="0"/>
              <a:t>Allumer la </a:t>
            </a:r>
            <a:r>
              <a:rPr lang="fr-FR" sz="1400" dirty="0" err="1" smtClean="0"/>
              <a:t>trotec</a:t>
            </a:r>
            <a:r>
              <a:rPr lang="fr-FR" sz="1400" dirty="0" smtClean="0"/>
              <a:t> (bouton derrière à gauche)</a:t>
            </a:r>
          </a:p>
          <a:p>
            <a:pPr marL="719138" indent="1588"/>
            <a:r>
              <a:rPr lang="fr-FR" sz="1400" dirty="0" smtClean="0"/>
              <a:t/>
            </a:r>
            <a:br>
              <a:rPr lang="fr-FR" sz="1400" dirty="0" smtClean="0"/>
            </a:br>
            <a:r>
              <a:rPr lang="fr-FR" sz="1400" dirty="0" smtClean="0"/>
              <a:t>Attendre les deux </a:t>
            </a:r>
            <a:r>
              <a:rPr lang="fr-FR" sz="1400" dirty="0" smtClean="0"/>
              <a:t>bips </a:t>
            </a:r>
            <a:r>
              <a:rPr lang="fr-FR" sz="1400" dirty="0" smtClean="0"/>
              <a:t>avant d’ouvrir (Ne jamais soulever </a:t>
            </a:r>
            <a:r>
              <a:rPr lang="fr-FR" sz="1400" dirty="0" smtClean="0"/>
              <a:t>le couvercle avant </a:t>
            </a:r>
            <a:r>
              <a:rPr lang="fr-FR" sz="1400" dirty="0" smtClean="0"/>
              <a:t>la fin du deuxième bip)</a:t>
            </a:r>
          </a:p>
          <a:p>
            <a:pPr marL="361950"/>
            <a:endParaRPr lang="fr-FR" sz="1400" dirty="0" smtClean="0"/>
          </a:p>
          <a:p>
            <a:pPr marL="361950"/>
            <a:r>
              <a:rPr lang="fr-FR" sz="1400" dirty="0" smtClean="0"/>
              <a:t>Placer le laser devant soi avec les flèches du pad (entouré en jaune) </a:t>
            </a:r>
          </a:p>
          <a:p>
            <a:pPr marL="361950"/>
            <a:r>
              <a:rPr lang="fr-FR" sz="1400" dirty="0" smtClean="0"/>
              <a:t>et mettre en veille (vert)</a:t>
            </a:r>
          </a:p>
          <a:p>
            <a:pPr marL="361950"/>
            <a:endParaRPr lang="fr-FR" sz="1400" dirty="0"/>
          </a:p>
          <a:p>
            <a:pPr marL="361950"/>
            <a:endParaRPr lang="fr-FR" sz="1400" dirty="0" smtClean="0"/>
          </a:p>
          <a:p>
            <a:pPr marL="361950"/>
            <a:endParaRPr lang="fr-FR" sz="1400" dirty="0"/>
          </a:p>
          <a:p>
            <a:pPr marL="361950"/>
            <a:endParaRPr lang="fr-FR" sz="1400" dirty="0" smtClean="0"/>
          </a:p>
          <a:p>
            <a:pPr marL="361950"/>
            <a:endParaRPr lang="fr-FR" sz="1400" dirty="0"/>
          </a:p>
          <a:p>
            <a:pPr marL="361950"/>
            <a:r>
              <a:rPr lang="fr-FR" sz="1400" dirty="0" smtClean="0"/>
              <a:t>Sortir le Kit de nettoyage qui est dans le premier tiroir </a:t>
            </a:r>
          </a:p>
          <a:p>
            <a:pPr marL="361950"/>
            <a:r>
              <a:rPr lang="fr-FR" sz="1400" dirty="0" smtClean="0"/>
              <a:t>du bureau </a:t>
            </a:r>
            <a:r>
              <a:rPr lang="fr-FR" sz="1400" dirty="0"/>
              <a:t>à</a:t>
            </a:r>
            <a:r>
              <a:rPr lang="fr-FR" sz="1400" dirty="0" smtClean="0"/>
              <a:t> gauche de la </a:t>
            </a:r>
            <a:r>
              <a:rPr lang="fr-FR" sz="1400" dirty="0" err="1" smtClean="0"/>
              <a:t>Trotec</a:t>
            </a:r>
            <a:r>
              <a:rPr lang="fr-FR" sz="1400" dirty="0" smtClean="0"/>
              <a:t> et préparer :</a:t>
            </a:r>
            <a:br>
              <a:rPr lang="fr-FR" sz="1400" dirty="0" smtClean="0"/>
            </a:br>
            <a:r>
              <a:rPr lang="fr-FR" sz="1400" dirty="0" smtClean="0"/>
              <a:t>￼</a:t>
            </a:r>
            <a:br>
              <a:rPr lang="fr-FR" sz="1400" dirty="0" smtClean="0"/>
            </a:br>
            <a:endParaRPr lang="fr-FR" sz="1400" dirty="0" smtClean="0"/>
          </a:p>
          <a:p>
            <a:pPr marL="361950"/>
            <a:endParaRPr lang="fr-FR" sz="1400" dirty="0"/>
          </a:p>
          <a:p>
            <a:pPr marL="361950"/>
            <a:endParaRPr lang="fr-FR" sz="1400" dirty="0" smtClean="0"/>
          </a:p>
          <a:p>
            <a:pPr marL="361950"/>
            <a:endParaRPr lang="fr-FR" sz="1400" dirty="0"/>
          </a:p>
        </p:txBody>
      </p:sp>
      <p:pic>
        <p:nvPicPr>
          <p:cNvPr id="7373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"/>
            <a:ext cx="1547664" cy="1470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Connecteur droit 14"/>
          <p:cNvCxnSpPr/>
          <p:nvPr/>
        </p:nvCxnSpPr>
        <p:spPr>
          <a:xfrm>
            <a:off x="1475656" y="737848"/>
            <a:ext cx="7596336" cy="6902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 flipH="1">
            <a:off x="755576" y="1412776"/>
            <a:ext cx="8384" cy="544522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3250075" y="836712"/>
            <a:ext cx="39142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>
                <a:solidFill>
                  <a:schemeClr val="bg1"/>
                </a:solidFill>
              </a:rPr>
              <a:t>NETTOYAGE de la TROTEC</a:t>
            </a:r>
            <a:endParaRPr lang="fr-FR" sz="2800" dirty="0">
              <a:solidFill>
                <a:schemeClr val="bg1"/>
              </a:solidFill>
            </a:endParaRPr>
          </a:p>
        </p:txBody>
      </p:sp>
      <p:cxnSp>
        <p:nvCxnSpPr>
          <p:cNvPr id="21" name="Connecteur droit 20"/>
          <p:cNvCxnSpPr/>
          <p:nvPr/>
        </p:nvCxnSpPr>
        <p:spPr>
          <a:xfrm>
            <a:off x="3131840" y="764704"/>
            <a:ext cx="0" cy="57606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/>
          <p:cNvCxnSpPr/>
          <p:nvPr/>
        </p:nvCxnSpPr>
        <p:spPr>
          <a:xfrm flipV="1">
            <a:off x="3131840" y="1340768"/>
            <a:ext cx="4680520" cy="3223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/>
        </p:nvCxnSpPr>
        <p:spPr>
          <a:xfrm flipV="1">
            <a:off x="1416394" y="2608290"/>
            <a:ext cx="504056" cy="3224"/>
          </a:xfrm>
          <a:prstGeom prst="line">
            <a:avLst/>
          </a:prstGeom>
          <a:ln w="15875">
            <a:solidFill>
              <a:srgbClr val="97B2BB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 flipV="1">
            <a:off x="768322" y="2608290"/>
            <a:ext cx="648072" cy="322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/>
        </p:nvCxnSpPr>
        <p:spPr>
          <a:xfrm>
            <a:off x="1835696" y="3068960"/>
            <a:ext cx="504056" cy="0"/>
          </a:xfrm>
          <a:prstGeom prst="line">
            <a:avLst/>
          </a:prstGeom>
          <a:ln w="15875">
            <a:solidFill>
              <a:srgbClr val="97B2BB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>
            <a:off x="1835696" y="2636912"/>
            <a:ext cx="0" cy="432048"/>
          </a:xfrm>
          <a:prstGeom prst="line">
            <a:avLst/>
          </a:prstGeom>
          <a:ln w="15875">
            <a:solidFill>
              <a:srgbClr val="97B2BB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/>
          <p:cNvCxnSpPr/>
          <p:nvPr/>
        </p:nvCxnSpPr>
        <p:spPr>
          <a:xfrm flipV="1">
            <a:off x="1403648" y="3717032"/>
            <a:ext cx="504056" cy="3224"/>
          </a:xfrm>
          <a:prstGeom prst="line">
            <a:avLst/>
          </a:prstGeom>
          <a:ln w="15875">
            <a:solidFill>
              <a:srgbClr val="97B2BB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/>
          <p:cNvCxnSpPr/>
          <p:nvPr/>
        </p:nvCxnSpPr>
        <p:spPr>
          <a:xfrm flipV="1">
            <a:off x="755576" y="3717032"/>
            <a:ext cx="648072" cy="322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73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264" y="3212976"/>
            <a:ext cx="720080" cy="930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1920" y="3861048"/>
            <a:ext cx="1440160" cy="952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4" name="Picture 6"/>
          <p:cNvPicPr>
            <a:picLocks noChangeAspect="1" noChangeArrowheads="1"/>
          </p:cNvPicPr>
          <p:nvPr/>
        </p:nvPicPr>
        <p:blipFill>
          <a:blip r:embed="rId7" cstate="print"/>
          <a:srcRect l="7967" t="8566" r="7050"/>
          <a:stretch>
            <a:fillRect/>
          </a:stretch>
        </p:blipFill>
        <p:spPr bwMode="auto">
          <a:xfrm rot="5400000">
            <a:off x="3240195" y="5408877"/>
            <a:ext cx="1079434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" name="ZoneTexte 43"/>
          <p:cNvSpPr txBox="1"/>
          <p:nvPr/>
        </p:nvSpPr>
        <p:spPr>
          <a:xfrm>
            <a:off x="5148064" y="5786680"/>
            <a:ext cx="139563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le produit</a:t>
            </a:r>
          </a:p>
          <a:p>
            <a:endParaRPr lang="fr-FR" sz="1400" dirty="0" smtClean="0"/>
          </a:p>
          <a:p>
            <a:r>
              <a:rPr lang="fr-FR" sz="1400" dirty="0" smtClean="0"/>
              <a:t>Les lingettes</a:t>
            </a:r>
            <a:endParaRPr lang="fr-FR" sz="1400" dirty="0"/>
          </a:p>
        </p:txBody>
      </p:sp>
      <p:cxnSp>
        <p:nvCxnSpPr>
          <p:cNvPr id="46" name="Connecteur droit avec flèche 45"/>
          <p:cNvCxnSpPr>
            <a:endCxn id="73734" idx="0"/>
          </p:cNvCxnSpPr>
          <p:nvPr/>
        </p:nvCxnSpPr>
        <p:spPr>
          <a:xfrm flipH="1">
            <a:off x="4499992" y="5949280"/>
            <a:ext cx="648072" cy="179677"/>
          </a:xfrm>
          <a:prstGeom prst="straightConnector1">
            <a:avLst/>
          </a:prstGeom>
          <a:ln w="28575">
            <a:solidFill>
              <a:srgbClr val="97B2B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avec flèche 47"/>
          <p:cNvCxnSpPr/>
          <p:nvPr/>
        </p:nvCxnSpPr>
        <p:spPr>
          <a:xfrm flipH="1">
            <a:off x="4355976" y="6309320"/>
            <a:ext cx="792088" cy="72008"/>
          </a:xfrm>
          <a:prstGeom prst="straightConnector1">
            <a:avLst/>
          </a:prstGeom>
          <a:ln w="28575">
            <a:solidFill>
              <a:srgbClr val="97B2B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735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09003" y="5301208"/>
            <a:ext cx="307213" cy="833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6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5400000">
            <a:off x="6329535" y="6063953"/>
            <a:ext cx="576064" cy="778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3" name="Connecteur droit 52"/>
          <p:cNvCxnSpPr/>
          <p:nvPr/>
        </p:nvCxnSpPr>
        <p:spPr>
          <a:xfrm flipV="1">
            <a:off x="1416347" y="5174124"/>
            <a:ext cx="504056" cy="3224"/>
          </a:xfrm>
          <a:prstGeom prst="line">
            <a:avLst/>
          </a:prstGeom>
          <a:ln w="15875">
            <a:solidFill>
              <a:srgbClr val="97B2BB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53"/>
          <p:cNvCxnSpPr/>
          <p:nvPr/>
        </p:nvCxnSpPr>
        <p:spPr>
          <a:xfrm flipV="1">
            <a:off x="768275" y="5174124"/>
            <a:ext cx="648072" cy="322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 rot="16200000">
            <a:off x="-2686608" y="2686608"/>
            <a:ext cx="6858000" cy="1484784"/>
          </a:xfrm>
          <a:prstGeom prst="rect">
            <a:avLst/>
          </a:prstGeom>
          <a:solidFill>
            <a:srgbClr val="2F36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2F36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9" name="Picture 2" descr="https://laforge.fontenay.fr/fileadmin/_processed_/d/2/csm_logo_la_forge_CMJN_bleu-01_db8e780c21.png"/>
          <p:cNvPicPr>
            <a:picLocks noChangeAspect="1" noChangeArrowheads="1"/>
          </p:cNvPicPr>
          <p:nvPr/>
        </p:nvPicPr>
        <p:blipFill>
          <a:blip r:embed="rId3" cstate="print"/>
          <a:srcRect l="25397" t="21694" r="25397" b="15806"/>
          <a:stretch>
            <a:fillRect/>
          </a:stretch>
        </p:blipFill>
        <p:spPr bwMode="auto">
          <a:xfrm>
            <a:off x="8172400" y="2492896"/>
            <a:ext cx="971600" cy="1410387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1547664" y="1628800"/>
            <a:ext cx="640871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14488"/>
            <a:r>
              <a:rPr lang="fr-FR" dirty="0" smtClean="0"/>
              <a:t>Nettoyage avant et après chaque utilisation</a:t>
            </a:r>
          </a:p>
          <a:p>
            <a:pPr marL="361950"/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sz="1400" dirty="0" smtClean="0"/>
              <a:t>Nettoyer chaque élément un par un et</a:t>
            </a:r>
          </a:p>
          <a:p>
            <a:pPr marL="361950"/>
            <a:r>
              <a:rPr lang="fr-FR" sz="1400" dirty="0" smtClean="0"/>
              <a:t>le </a:t>
            </a:r>
            <a:r>
              <a:rPr lang="fr-FR" sz="1400" dirty="0" smtClean="0"/>
              <a:t>replacer avant de passer au suivant￼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￼	</a:t>
            </a:r>
            <a:r>
              <a:rPr lang="fr-FR" sz="1400" dirty="0" smtClean="0"/>
              <a:t>Le miroir (enlever les 2 vis)￼</a:t>
            </a:r>
          </a:p>
          <a:p>
            <a:pPr marL="361950"/>
            <a:r>
              <a:rPr lang="fr-FR" sz="1400" dirty="0"/>
              <a:t>	</a:t>
            </a:r>
          </a:p>
          <a:p>
            <a:pPr marL="895350"/>
            <a:r>
              <a:rPr lang="fr-FR" sz="1400" dirty="0" smtClean="0"/>
              <a:t>La lentille, en dévissant dans le sens des aiguilles d’une montre la bague</a:t>
            </a:r>
          </a:p>
          <a:p>
            <a:pPr marL="895350"/>
            <a:r>
              <a:rPr lang="fr-FR" sz="1400" b="1" dirty="0" smtClean="0">
                <a:solidFill>
                  <a:srgbClr val="799BA7"/>
                </a:solidFill>
              </a:rPr>
              <a:t>Ne </a:t>
            </a:r>
            <a:r>
              <a:rPr lang="fr-FR" sz="1400" b="1" dirty="0">
                <a:solidFill>
                  <a:srgbClr val="799BA7"/>
                </a:solidFill>
              </a:rPr>
              <a:t>la poser nulle part car sinon un risque de rayure et de casser la </a:t>
            </a:r>
            <a:r>
              <a:rPr lang="fr-FR" sz="1400" b="1" dirty="0" smtClean="0">
                <a:solidFill>
                  <a:srgbClr val="799BA7"/>
                </a:solidFill>
              </a:rPr>
              <a:t>machine</a:t>
            </a:r>
            <a:r>
              <a:rPr lang="fr-FR" sz="1400" b="1" dirty="0">
                <a:solidFill>
                  <a:srgbClr val="799BA7"/>
                </a:solidFill>
              </a:rPr>
              <a:t> </a:t>
            </a:r>
            <a:endParaRPr lang="fr-FR" sz="1400" b="1" dirty="0" smtClean="0">
              <a:solidFill>
                <a:srgbClr val="799BA7"/>
              </a:solidFill>
            </a:endParaRPr>
          </a:p>
          <a:p>
            <a:pPr marL="895350"/>
            <a:endParaRPr lang="fr-FR" sz="1400" dirty="0"/>
          </a:p>
          <a:p>
            <a:pPr marL="895350"/>
            <a:r>
              <a:rPr lang="fr-FR" sz="1400" dirty="0" smtClean="0"/>
              <a:t>La buse</a:t>
            </a:r>
          </a:p>
          <a:p>
            <a:pPr marL="895350"/>
            <a:endParaRPr lang="fr-FR" sz="1400" dirty="0"/>
          </a:p>
          <a:p>
            <a:pPr marL="895350"/>
            <a:r>
              <a:rPr lang="fr-FR" sz="1400" dirty="0" smtClean="0"/>
              <a:t>La grille, l’enlever en la prenant par les barres du dessous</a:t>
            </a:r>
          </a:p>
          <a:p>
            <a:pPr marL="895350"/>
            <a:r>
              <a:rPr lang="fr-FR" sz="1400" b="1" dirty="0" smtClean="0">
                <a:solidFill>
                  <a:srgbClr val="799BA7"/>
                </a:solidFill>
              </a:rPr>
              <a:t>sans la glisser pour ne pas rayer la plaque du dessous</a:t>
            </a:r>
            <a:br>
              <a:rPr lang="fr-FR" sz="1400" b="1" dirty="0" smtClean="0">
                <a:solidFill>
                  <a:srgbClr val="799BA7"/>
                </a:solidFill>
              </a:rPr>
            </a:br>
            <a:r>
              <a:rPr lang="fr-FR" sz="1400" dirty="0" smtClean="0"/>
              <a:t/>
            </a:r>
            <a:br>
              <a:rPr lang="fr-FR" sz="1400" dirty="0" smtClean="0"/>
            </a:br>
            <a:r>
              <a:rPr lang="fr-FR" sz="1400" dirty="0" smtClean="0"/>
              <a:t>Tapoter la grille par le dessous</a:t>
            </a:r>
            <a:br>
              <a:rPr lang="fr-FR" sz="1400" dirty="0" smtClean="0"/>
            </a:br>
            <a:r>
              <a:rPr lang="fr-FR" sz="1400" dirty="0" smtClean="0"/>
              <a:t>￼</a:t>
            </a:r>
            <a:br>
              <a:rPr lang="fr-FR" sz="1400" dirty="0" smtClean="0"/>
            </a:br>
            <a:r>
              <a:rPr lang="fr-FR" sz="1400" dirty="0" smtClean="0"/>
              <a:t>Nettoyage du socle avec l’alcool </a:t>
            </a:r>
            <a:br>
              <a:rPr lang="fr-FR" sz="1400" dirty="0" smtClean="0"/>
            </a:br>
            <a:r>
              <a:rPr lang="fr-FR" sz="1400" dirty="0" smtClean="0"/>
              <a:t>￼</a:t>
            </a:r>
            <a:br>
              <a:rPr lang="fr-FR" sz="1400" dirty="0" smtClean="0"/>
            </a:br>
            <a:r>
              <a:rPr lang="fr-FR" sz="1400" dirty="0" smtClean="0"/>
              <a:t>Remettre en place en </a:t>
            </a:r>
            <a:r>
              <a:rPr lang="fr-FR" sz="1400" dirty="0" smtClean="0"/>
              <a:t>se </a:t>
            </a:r>
            <a:r>
              <a:rPr lang="fr-FR" sz="1400" dirty="0" smtClean="0"/>
              <a:t>calant sur les réglettes du fond et du </a:t>
            </a:r>
            <a:r>
              <a:rPr lang="fr-FR" sz="1400" dirty="0" smtClean="0"/>
              <a:t>coté</a:t>
            </a:r>
            <a:r>
              <a:rPr lang="fr-FR" sz="1400" dirty="0" smtClean="0"/>
              <a:t/>
            </a:r>
            <a:br>
              <a:rPr lang="fr-FR" sz="1400" dirty="0" smtClean="0"/>
            </a:br>
            <a:r>
              <a:rPr lang="fr-FR" sz="1400" b="1" dirty="0" smtClean="0">
                <a:solidFill>
                  <a:srgbClr val="799BA7"/>
                </a:solidFill>
              </a:rPr>
              <a:t>Vérifier que la grille ne bouge pas devant et sur les côtés</a:t>
            </a:r>
            <a:r>
              <a:rPr lang="fr-FR" sz="1400" dirty="0" smtClean="0"/>
              <a:t> </a:t>
            </a:r>
          </a:p>
          <a:p>
            <a:pPr marL="895350"/>
            <a:endParaRPr lang="fr-FR" sz="1400" dirty="0" smtClean="0"/>
          </a:p>
          <a:p>
            <a:pPr marL="895350"/>
            <a:endParaRPr lang="fr-FR" sz="1400" dirty="0"/>
          </a:p>
        </p:txBody>
      </p:sp>
      <p:pic>
        <p:nvPicPr>
          <p:cNvPr id="7373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"/>
            <a:ext cx="1547664" cy="1470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Connecteur droit 14"/>
          <p:cNvCxnSpPr/>
          <p:nvPr/>
        </p:nvCxnSpPr>
        <p:spPr>
          <a:xfrm>
            <a:off x="1475656" y="737848"/>
            <a:ext cx="7596336" cy="6902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 flipH="1">
            <a:off x="755576" y="1412776"/>
            <a:ext cx="8384" cy="544522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3250075" y="836712"/>
            <a:ext cx="39142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>
                <a:solidFill>
                  <a:schemeClr val="bg1"/>
                </a:solidFill>
              </a:rPr>
              <a:t>NETTOYAGE de la TROTEC</a:t>
            </a:r>
            <a:endParaRPr lang="fr-FR" sz="2800" dirty="0">
              <a:solidFill>
                <a:schemeClr val="bg1"/>
              </a:solidFill>
            </a:endParaRPr>
          </a:p>
        </p:txBody>
      </p:sp>
      <p:cxnSp>
        <p:nvCxnSpPr>
          <p:cNvPr id="21" name="Connecteur droit 20"/>
          <p:cNvCxnSpPr/>
          <p:nvPr/>
        </p:nvCxnSpPr>
        <p:spPr>
          <a:xfrm>
            <a:off x="3131840" y="764704"/>
            <a:ext cx="0" cy="57606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/>
          <p:cNvCxnSpPr/>
          <p:nvPr/>
        </p:nvCxnSpPr>
        <p:spPr>
          <a:xfrm flipV="1">
            <a:off x="3131840" y="1340768"/>
            <a:ext cx="4680520" cy="3223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/>
        </p:nvCxnSpPr>
        <p:spPr>
          <a:xfrm flipV="1">
            <a:off x="1416394" y="2608290"/>
            <a:ext cx="504056" cy="3224"/>
          </a:xfrm>
          <a:prstGeom prst="line">
            <a:avLst/>
          </a:prstGeom>
          <a:ln w="15875">
            <a:solidFill>
              <a:srgbClr val="97B2BB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 flipV="1">
            <a:off x="768322" y="2608290"/>
            <a:ext cx="648072" cy="322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/>
        </p:nvCxnSpPr>
        <p:spPr>
          <a:xfrm>
            <a:off x="1835696" y="3068960"/>
            <a:ext cx="504056" cy="0"/>
          </a:xfrm>
          <a:prstGeom prst="line">
            <a:avLst/>
          </a:prstGeom>
          <a:ln w="15875">
            <a:solidFill>
              <a:srgbClr val="97B2BB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>
            <a:off x="1835696" y="2636912"/>
            <a:ext cx="0" cy="432048"/>
          </a:xfrm>
          <a:prstGeom prst="line">
            <a:avLst/>
          </a:prstGeom>
          <a:ln w="15875">
            <a:solidFill>
              <a:srgbClr val="97B2BB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88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2204864"/>
            <a:ext cx="1158216" cy="112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3" name="Picture 5"/>
          <p:cNvPicPr>
            <a:picLocks noChangeAspect="1" noChangeArrowheads="1"/>
          </p:cNvPicPr>
          <p:nvPr/>
        </p:nvPicPr>
        <p:blipFill>
          <a:blip r:embed="rId6" cstate="print"/>
          <a:srcRect t="15385" b="38461"/>
          <a:stretch>
            <a:fillRect/>
          </a:stretch>
        </p:blipFill>
        <p:spPr bwMode="auto">
          <a:xfrm>
            <a:off x="3203848" y="4149080"/>
            <a:ext cx="74421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4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88024" y="1988840"/>
            <a:ext cx="821510" cy="137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Connecteur droit avec flèche 23"/>
          <p:cNvCxnSpPr/>
          <p:nvPr/>
        </p:nvCxnSpPr>
        <p:spPr>
          <a:xfrm flipV="1">
            <a:off x="4499992" y="2420888"/>
            <a:ext cx="720080" cy="720080"/>
          </a:xfrm>
          <a:prstGeom prst="straightConnector1">
            <a:avLst/>
          </a:prstGeom>
          <a:ln w="28575">
            <a:solidFill>
              <a:srgbClr val="97B2B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/>
          <p:nvPr/>
        </p:nvCxnSpPr>
        <p:spPr>
          <a:xfrm flipV="1">
            <a:off x="4644008" y="2852936"/>
            <a:ext cx="504056" cy="576064"/>
          </a:xfrm>
          <a:prstGeom prst="straightConnector1">
            <a:avLst/>
          </a:prstGeom>
          <a:ln w="28575">
            <a:solidFill>
              <a:srgbClr val="97B2B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/>
          <p:nvPr/>
        </p:nvCxnSpPr>
        <p:spPr>
          <a:xfrm flipV="1">
            <a:off x="5436096" y="2780928"/>
            <a:ext cx="1080120" cy="72008"/>
          </a:xfrm>
          <a:prstGeom prst="straightConnector1">
            <a:avLst/>
          </a:prstGeom>
          <a:ln w="28575">
            <a:solidFill>
              <a:srgbClr val="97B2B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32"/>
          <p:cNvCxnSpPr/>
          <p:nvPr/>
        </p:nvCxnSpPr>
        <p:spPr>
          <a:xfrm flipV="1">
            <a:off x="4860032" y="2276872"/>
            <a:ext cx="216024" cy="288032"/>
          </a:xfrm>
          <a:prstGeom prst="straightConnector1">
            <a:avLst/>
          </a:prstGeom>
          <a:ln w="28575">
            <a:solidFill>
              <a:srgbClr val="97B2B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avec flèche 34"/>
          <p:cNvCxnSpPr/>
          <p:nvPr/>
        </p:nvCxnSpPr>
        <p:spPr>
          <a:xfrm>
            <a:off x="4860032" y="2564904"/>
            <a:ext cx="432048" cy="72008"/>
          </a:xfrm>
          <a:prstGeom prst="straightConnector1">
            <a:avLst/>
          </a:prstGeom>
          <a:ln w="28575">
            <a:solidFill>
              <a:srgbClr val="97B2B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42"/>
          <p:cNvCxnSpPr/>
          <p:nvPr/>
        </p:nvCxnSpPr>
        <p:spPr>
          <a:xfrm>
            <a:off x="1979712" y="3573016"/>
            <a:ext cx="504056" cy="0"/>
          </a:xfrm>
          <a:prstGeom prst="line">
            <a:avLst/>
          </a:prstGeom>
          <a:ln w="15875">
            <a:solidFill>
              <a:srgbClr val="97B2BB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43"/>
          <p:cNvCxnSpPr/>
          <p:nvPr/>
        </p:nvCxnSpPr>
        <p:spPr>
          <a:xfrm>
            <a:off x="1979712" y="3140968"/>
            <a:ext cx="0" cy="432048"/>
          </a:xfrm>
          <a:prstGeom prst="line">
            <a:avLst/>
          </a:prstGeom>
          <a:ln w="15875">
            <a:solidFill>
              <a:srgbClr val="97B2BB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/>
          <p:cNvCxnSpPr/>
          <p:nvPr/>
        </p:nvCxnSpPr>
        <p:spPr>
          <a:xfrm>
            <a:off x="2123728" y="4365104"/>
            <a:ext cx="288032" cy="0"/>
          </a:xfrm>
          <a:prstGeom prst="line">
            <a:avLst/>
          </a:prstGeom>
          <a:ln w="15875">
            <a:solidFill>
              <a:srgbClr val="97B2BB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45"/>
          <p:cNvCxnSpPr/>
          <p:nvPr/>
        </p:nvCxnSpPr>
        <p:spPr>
          <a:xfrm>
            <a:off x="2123728" y="3573016"/>
            <a:ext cx="0" cy="792088"/>
          </a:xfrm>
          <a:prstGeom prst="line">
            <a:avLst/>
          </a:prstGeom>
          <a:ln w="15875">
            <a:solidFill>
              <a:srgbClr val="97B2BB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932040" y="5229200"/>
            <a:ext cx="666635" cy="955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04248" y="4509120"/>
            <a:ext cx="635972" cy="80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" name="Picture 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868144" y="5229200"/>
            <a:ext cx="682517" cy="8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4" name="Connecteur droit avec flèche 53"/>
          <p:cNvCxnSpPr/>
          <p:nvPr/>
        </p:nvCxnSpPr>
        <p:spPr>
          <a:xfrm flipV="1">
            <a:off x="5652120" y="5373216"/>
            <a:ext cx="360040" cy="864096"/>
          </a:xfrm>
          <a:prstGeom prst="straightConnector1">
            <a:avLst/>
          </a:prstGeom>
          <a:ln w="28575">
            <a:solidFill>
              <a:srgbClr val="97B2B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avec flèche 55"/>
          <p:cNvCxnSpPr/>
          <p:nvPr/>
        </p:nvCxnSpPr>
        <p:spPr>
          <a:xfrm flipV="1">
            <a:off x="5652120" y="5373216"/>
            <a:ext cx="720080" cy="864096"/>
          </a:xfrm>
          <a:prstGeom prst="straightConnector1">
            <a:avLst/>
          </a:prstGeom>
          <a:ln w="28575">
            <a:solidFill>
              <a:srgbClr val="97B2B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eur droit 58"/>
          <p:cNvCxnSpPr/>
          <p:nvPr/>
        </p:nvCxnSpPr>
        <p:spPr>
          <a:xfrm>
            <a:off x="2267744" y="4797152"/>
            <a:ext cx="216024" cy="0"/>
          </a:xfrm>
          <a:prstGeom prst="line">
            <a:avLst/>
          </a:prstGeom>
          <a:ln w="15875">
            <a:solidFill>
              <a:srgbClr val="97B2BB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eur droit 59"/>
          <p:cNvCxnSpPr/>
          <p:nvPr/>
        </p:nvCxnSpPr>
        <p:spPr>
          <a:xfrm>
            <a:off x="2267744" y="4365104"/>
            <a:ext cx="0" cy="432048"/>
          </a:xfrm>
          <a:prstGeom prst="line">
            <a:avLst/>
          </a:prstGeom>
          <a:ln w="15875">
            <a:solidFill>
              <a:srgbClr val="97B2BB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eur droit 64"/>
          <p:cNvCxnSpPr/>
          <p:nvPr/>
        </p:nvCxnSpPr>
        <p:spPr>
          <a:xfrm>
            <a:off x="1403648" y="5877272"/>
            <a:ext cx="1080120" cy="0"/>
          </a:xfrm>
          <a:prstGeom prst="line">
            <a:avLst/>
          </a:prstGeom>
          <a:ln w="15875">
            <a:solidFill>
              <a:srgbClr val="97B2BB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cteur droit 65"/>
          <p:cNvCxnSpPr/>
          <p:nvPr/>
        </p:nvCxnSpPr>
        <p:spPr>
          <a:xfrm flipV="1">
            <a:off x="755576" y="5874048"/>
            <a:ext cx="648072" cy="322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eur droit 66"/>
          <p:cNvCxnSpPr/>
          <p:nvPr/>
        </p:nvCxnSpPr>
        <p:spPr>
          <a:xfrm flipV="1">
            <a:off x="1403648" y="6309320"/>
            <a:ext cx="1080120" cy="3224"/>
          </a:xfrm>
          <a:prstGeom prst="line">
            <a:avLst/>
          </a:prstGeom>
          <a:ln w="15875">
            <a:solidFill>
              <a:srgbClr val="97B2BB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eur droit 67"/>
          <p:cNvCxnSpPr/>
          <p:nvPr/>
        </p:nvCxnSpPr>
        <p:spPr>
          <a:xfrm flipV="1">
            <a:off x="755576" y="6309320"/>
            <a:ext cx="648072" cy="322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eur droit 70"/>
          <p:cNvCxnSpPr/>
          <p:nvPr/>
        </p:nvCxnSpPr>
        <p:spPr>
          <a:xfrm>
            <a:off x="2267744" y="5445224"/>
            <a:ext cx="288032" cy="0"/>
          </a:xfrm>
          <a:prstGeom prst="line">
            <a:avLst/>
          </a:prstGeom>
          <a:ln w="15875">
            <a:solidFill>
              <a:srgbClr val="97B2BB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eur droit 71"/>
          <p:cNvCxnSpPr/>
          <p:nvPr/>
        </p:nvCxnSpPr>
        <p:spPr>
          <a:xfrm>
            <a:off x="2267744" y="4653136"/>
            <a:ext cx="0" cy="792088"/>
          </a:xfrm>
          <a:prstGeom prst="line">
            <a:avLst/>
          </a:prstGeom>
          <a:ln w="15875">
            <a:solidFill>
              <a:srgbClr val="97B2BB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1547664" y="1772816"/>
            <a:ext cx="6192687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fr-FR" sz="1400" dirty="0" smtClean="0"/>
              <a:t>Installer le support à graver ou à découper sur la plaque de la </a:t>
            </a:r>
            <a:r>
              <a:rPr lang="fr-FR" sz="1400" dirty="0" err="1" smtClean="0"/>
              <a:t>trotec</a:t>
            </a:r>
            <a:r>
              <a:rPr lang="fr-FR" sz="1400" dirty="0" smtClean="0"/>
              <a:t> en haut à gauche. Et réactiver la </a:t>
            </a:r>
            <a:r>
              <a:rPr lang="fr-FR" sz="1400" dirty="0" err="1" smtClean="0"/>
              <a:t>trotec</a:t>
            </a:r>
            <a:r>
              <a:rPr lang="fr-FR" sz="1400" dirty="0" smtClean="0"/>
              <a:t> (en vert, sur le pad)</a:t>
            </a:r>
          </a:p>
          <a:p>
            <a:pPr fontAlgn="t"/>
            <a:endParaRPr lang="fr-FR" sz="1400" dirty="0"/>
          </a:p>
          <a:p>
            <a:pPr fontAlgn="t"/>
            <a:r>
              <a:rPr lang="fr-FR" sz="1400" dirty="0" smtClean="0"/>
              <a:t>Définir le niveau du laser par rapport au support à graver ou à découper. Cela s’appelle faire la pige.</a:t>
            </a:r>
          </a:p>
          <a:p>
            <a:pPr fontAlgn="t"/>
            <a:endParaRPr lang="fr-FR" sz="1400" dirty="0"/>
          </a:p>
          <a:p>
            <a:pPr fontAlgn="t"/>
            <a:r>
              <a:rPr lang="fr-FR" sz="1400" dirty="0" smtClean="0"/>
              <a:t>Positionner le laser </a:t>
            </a:r>
            <a:r>
              <a:rPr lang="fr-FR" sz="1400" dirty="0" smtClean="0"/>
              <a:t>au dessus du support</a:t>
            </a:r>
            <a:r>
              <a:rPr lang="fr-FR" sz="1400" dirty="0" smtClean="0"/>
              <a:t>.</a:t>
            </a:r>
            <a:endParaRPr lang="fr-FR" sz="1400" dirty="0" smtClean="0"/>
          </a:p>
          <a:p>
            <a:pPr fontAlgn="t"/>
            <a:r>
              <a:rPr lang="fr-FR" sz="1400" dirty="0" smtClean="0"/>
              <a:t>Prendre la pige </a:t>
            </a:r>
            <a:r>
              <a:rPr lang="fr-FR" sz="1400" dirty="0"/>
              <a:t>sur le cote intérieur de la </a:t>
            </a:r>
            <a:r>
              <a:rPr lang="fr-FR" sz="1400" dirty="0" err="1" smtClean="0"/>
              <a:t>trotec</a:t>
            </a:r>
            <a:endParaRPr lang="fr-FR" sz="1400" dirty="0" smtClean="0"/>
          </a:p>
          <a:p>
            <a:pPr fontAlgn="t"/>
            <a:r>
              <a:rPr lang="fr-FR" sz="1400" dirty="0"/>
              <a:t/>
            </a:r>
            <a:br>
              <a:rPr lang="fr-FR" sz="1400" dirty="0"/>
            </a:br>
            <a:r>
              <a:rPr lang="fr-FR" sz="1400" dirty="0" smtClean="0"/>
              <a:t>A l’aide du pad (zone en orange), faire monter doucement </a:t>
            </a:r>
          </a:p>
          <a:p>
            <a:pPr fontAlgn="t"/>
            <a:r>
              <a:rPr lang="fr-FR" sz="1400" dirty="0" smtClean="0"/>
              <a:t>la plaque jusqu’à </a:t>
            </a:r>
            <a:r>
              <a:rPr lang="fr-FR" sz="1400" dirty="0"/>
              <a:t>que </a:t>
            </a:r>
            <a:r>
              <a:rPr lang="fr-FR" sz="1400" dirty="0" smtClean="0"/>
              <a:t>la pige tombe</a:t>
            </a:r>
          </a:p>
          <a:p>
            <a:pPr fontAlgn="t"/>
            <a:r>
              <a:rPr lang="fr-FR" sz="1400" dirty="0"/>
              <a:t/>
            </a:r>
            <a:br>
              <a:rPr lang="fr-FR" sz="1400" dirty="0"/>
            </a:br>
            <a:endParaRPr lang="fr-FR" sz="1400" dirty="0"/>
          </a:p>
          <a:p>
            <a:pPr fontAlgn="t"/>
            <a:r>
              <a:rPr lang="fr-FR" sz="1400" dirty="0" smtClean="0"/>
              <a:t>Vous êtes prêt !</a:t>
            </a:r>
            <a:r>
              <a:rPr lang="fr-FR" sz="1400" dirty="0"/>
              <a:t/>
            </a:r>
            <a:br>
              <a:rPr lang="fr-FR" sz="1400" dirty="0"/>
            </a:br>
            <a:r>
              <a:rPr lang="fr-FR" sz="1400" dirty="0"/>
              <a:t/>
            </a:r>
            <a:br>
              <a:rPr lang="fr-FR" sz="1400" dirty="0"/>
            </a:br>
            <a:r>
              <a:rPr lang="fr-FR" sz="1400" dirty="0"/>
              <a:t/>
            </a:r>
            <a:br>
              <a:rPr lang="fr-FR" sz="1400" dirty="0"/>
            </a:br>
            <a:endParaRPr lang="fr-FR" sz="1400" dirty="0"/>
          </a:p>
          <a:p>
            <a:pPr fontAlgn="t"/>
            <a:r>
              <a:rPr lang="fr-FR" sz="1400" dirty="0"/>
              <a:t/>
            </a:r>
            <a:br>
              <a:rPr lang="fr-FR" sz="1400" dirty="0"/>
            </a:br>
            <a:r>
              <a:rPr lang="fr-FR" sz="1400" dirty="0" smtClean="0"/>
              <a:t/>
            </a:r>
            <a:br>
              <a:rPr lang="fr-FR" sz="1400" dirty="0" smtClean="0"/>
            </a:br>
            <a:endParaRPr lang="fr-FR" sz="1400" dirty="0" smtClean="0"/>
          </a:p>
          <a:p>
            <a:endParaRPr lang="fr-FR" sz="1400" dirty="0"/>
          </a:p>
        </p:txBody>
      </p:sp>
      <p:sp>
        <p:nvSpPr>
          <p:cNvPr id="5" name="Rectangle 4"/>
          <p:cNvSpPr/>
          <p:nvPr/>
        </p:nvSpPr>
        <p:spPr>
          <a:xfrm rot="16200000">
            <a:off x="-2686608" y="2686608"/>
            <a:ext cx="6858000" cy="1484784"/>
          </a:xfrm>
          <a:prstGeom prst="rect">
            <a:avLst/>
          </a:prstGeom>
          <a:solidFill>
            <a:srgbClr val="2F36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2F36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9" name="Picture 2" descr="https://laforge.fontenay.fr/fileadmin/_processed_/d/2/csm_logo_la_forge_CMJN_bleu-01_db8e780c21.png"/>
          <p:cNvPicPr>
            <a:picLocks noChangeAspect="1" noChangeArrowheads="1"/>
          </p:cNvPicPr>
          <p:nvPr/>
        </p:nvPicPr>
        <p:blipFill>
          <a:blip r:embed="rId3" cstate="print"/>
          <a:srcRect l="25397" t="21694" r="25397" b="15806"/>
          <a:stretch>
            <a:fillRect/>
          </a:stretch>
        </p:blipFill>
        <p:spPr bwMode="auto">
          <a:xfrm>
            <a:off x="7200800" y="4060475"/>
            <a:ext cx="1907704" cy="2769248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"/>
            <a:ext cx="1547664" cy="1470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Connecteur droit 10"/>
          <p:cNvCxnSpPr/>
          <p:nvPr/>
        </p:nvCxnSpPr>
        <p:spPr>
          <a:xfrm>
            <a:off x="1475656" y="737848"/>
            <a:ext cx="7596336" cy="6902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3250075" y="836712"/>
            <a:ext cx="42148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>
                <a:solidFill>
                  <a:schemeClr val="bg1"/>
                </a:solidFill>
              </a:rPr>
              <a:t>PREPARATION de la TROTEC</a:t>
            </a:r>
            <a:endParaRPr lang="fr-FR" sz="2800" dirty="0">
              <a:solidFill>
                <a:schemeClr val="bg1"/>
              </a:solidFill>
            </a:endParaRPr>
          </a:p>
        </p:txBody>
      </p:sp>
      <p:cxnSp>
        <p:nvCxnSpPr>
          <p:cNvPr id="13" name="Connecteur droit 12"/>
          <p:cNvCxnSpPr/>
          <p:nvPr/>
        </p:nvCxnSpPr>
        <p:spPr>
          <a:xfrm>
            <a:off x="3131840" y="764704"/>
            <a:ext cx="0" cy="57606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 flipV="1">
            <a:off x="3131840" y="1340768"/>
            <a:ext cx="4680520" cy="3223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 flipV="1">
            <a:off x="827584" y="1916832"/>
            <a:ext cx="648072" cy="322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539552" y="476673"/>
            <a:ext cx="360040" cy="584775"/>
          </a:xfrm>
          <a:prstGeom prst="rect">
            <a:avLst/>
          </a:prstGeom>
          <a:solidFill>
            <a:srgbClr val="7DA4A5"/>
          </a:solidFill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chemeClr val="bg1"/>
                </a:solidFill>
                <a:latin typeface="Castellar" pitchFamily="18" charset="0"/>
              </a:rPr>
              <a:t>2</a:t>
            </a:r>
            <a:endParaRPr lang="fr-FR" sz="3200" dirty="0">
              <a:solidFill>
                <a:schemeClr val="bg1"/>
              </a:solidFill>
              <a:latin typeface="Castellar" pitchFamily="18" charset="0"/>
            </a:endParaRPr>
          </a:p>
        </p:txBody>
      </p:sp>
      <p:cxnSp>
        <p:nvCxnSpPr>
          <p:cNvPr id="17" name="Connecteur droit 16"/>
          <p:cNvCxnSpPr/>
          <p:nvPr/>
        </p:nvCxnSpPr>
        <p:spPr>
          <a:xfrm flipH="1">
            <a:off x="755576" y="1412776"/>
            <a:ext cx="8384" cy="417646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80312" y="2492896"/>
            <a:ext cx="1440160" cy="952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24328" y="1700807"/>
            <a:ext cx="504056" cy="651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Connecteur droit avec flèche 19"/>
          <p:cNvCxnSpPr/>
          <p:nvPr/>
        </p:nvCxnSpPr>
        <p:spPr>
          <a:xfrm flipV="1">
            <a:off x="5148064" y="3284984"/>
            <a:ext cx="2304256" cy="144016"/>
          </a:xfrm>
          <a:prstGeom prst="straightConnector1">
            <a:avLst/>
          </a:prstGeom>
          <a:ln w="28575">
            <a:solidFill>
              <a:srgbClr val="97B2B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0152" y="3476870"/>
            <a:ext cx="576064" cy="744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Connecteur droit 24"/>
          <p:cNvCxnSpPr/>
          <p:nvPr/>
        </p:nvCxnSpPr>
        <p:spPr>
          <a:xfrm flipV="1">
            <a:off x="827584" y="2564904"/>
            <a:ext cx="648072" cy="322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/>
        </p:nvCxnSpPr>
        <p:spPr>
          <a:xfrm flipV="1">
            <a:off x="827584" y="3212976"/>
            <a:ext cx="648072" cy="322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 flipV="1">
            <a:off x="827584" y="3857824"/>
            <a:ext cx="648072" cy="322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 flipV="1">
            <a:off x="827584" y="4505896"/>
            <a:ext cx="648072" cy="322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>
            <a:off x="755576" y="5589240"/>
            <a:ext cx="8388424" cy="0"/>
          </a:xfrm>
          <a:prstGeom prst="line">
            <a:avLst/>
          </a:prstGeom>
          <a:ln w="15875">
            <a:solidFill>
              <a:srgbClr val="97B2BB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1547664" y="1700809"/>
            <a:ext cx="7596336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fr-FR" sz="1400" dirty="0" smtClean="0"/>
              <a:t>Ouvrir le logiciel </a:t>
            </a:r>
            <a:r>
              <a:rPr lang="fr-FR" sz="1400" dirty="0" err="1" smtClean="0"/>
              <a:t>CorelDraw</a:t>
            </a:r>
            <a:r>
              <a:rPr lang="fr-FR" sz="1400" dirty="0" smtClean="0"/>
              <a:t> qui est installé sur l’ordinateur à côté de la </a:t>
            </a:r>
            <a:r>
              <a:rPr lang="fr-FR" sz="1400" dirty="0" err="1" smtClean="0"/>
              <a:t>trotec</a:t>
            </a:r>
            <a:r>
              <a:rPr lang="fr-FR" sz="1400" dirty="0" smtClean="0"/>
              <a:t>.</a:t>
            </a:r>
          </a:p>
          <a:p>
            <a:pPr fontAlgn="t"/>
            <a:endParaRPr lang="fr-FR" sz="1400" dirty="0"/>
          </a:p>
          <a:p>
            <a:pPr fontAlgn="t"/>
            <a:r>
              <a:rPr lang="fr-FR" sz="1400" dirty="0" smtClean="0"/>
              <a:t>Ouvrir le fichier .</a:t>
            </a:r>
            <a:r>
              <a:rPr lang="fr-FR" sz="1400" dirty="0" err="1" smtClean="0"/>
              <a:t>pdf</a:t>
            </a:r>
            <a:endParaRPr lang="fr-FR" sz="1400" dirty="0" smtClean="0"/>
          </a:p>
          <a:p>
            <a:pPr fontAlgn="t"/>
            <a:r>
              <a:rPr lang="fr-FR" sz="1400" dirty="0" smtClean="0"/>
              <a:t>Tout sélectionner </a:t>
            </a:r>
            <a:endParaRPr lang="fr-FR" sz="1400" dirty="0" smtClean="0"/>
          </a:p>
          <a:p>
            <a:pPr fontAlgn="t"/>
            <a:r>
              <a:rPr lang="fr-FR" sz="1400" dirty="0" smtClean="0"/>
              <a:t>	</a:t>
            </a:r>
            <a:r>
              <a:rPr lang="fr-FR" sz="1400" dirty="0" smtClean="0"/>
              <a:t>Noter la taille de l’ensemble T</a:t>
            </a:r>
          </a:p>
          <a:p>
            <a:pPr fontAlgn="t"/>
            <a:r>
              <a:rPr lang="fr-FR" sz="1400" dirty="0" smtClean="0"/>
              <a:t>	</a:t>
            </a:r>
            <a:r>
              <a:rPr lang="fr-FR" sz="1400" dirty="0" smtClean="0"/>
              <a:t>C</a:t>
            </a:r>
            <a:r>
              <a:rPr lang="fr-FR" sz="1400" dirty="0" smtClean="0"/>
              <a:t>hoisir </a:t>
            </a:r>
            <a:r>
              <a:rPr lang="fr-FR" sz="1400" dirty="0" smtClean="0"/>
              <a:t>« trait </a:t>
            </a:r>
            <a:r>
              <a:rPr lang="fr-FR" sz="1400" dirty="0" smtClean="0"/>
              <a:t>très fin</a:t>
            </a:r>
            <a:r>
              <a:rPr lang="fr-FR" sz="1400" dirty="0" smtClean="0"/>
              <a:t> </a:t>
            </a:r>
            <a:r>
              <a:rPr lang="fr-FR" sz="1400" dirty="0" smtClean="0"/>
              <a:t>» </a:t>
            </a:r>
          </a:p>
          <a:p>
            <a:pPr fontAlgn="t"/>
            <a:endParaRPr lang="fr-FR" sz="1400" dirty="0" smtClean="0"/>
          </a:p>
          <a:p>
            <a:pPr fontAlgn="t"/>
            <a:endParaRPr lang="fr-FR" sz="1400" dirty="0" smtClean="0"/>
          </a:p>
          <a:p>
            <a:pPr fontAlgn="t"/>
            <a:endParaRPr lang="fr-FR" sz="1400" dirty="0" smtClean="0"/>
          </a:p>
          <a:p>
            <a:pPr fontAlgn="t"/>
            <a:endParaRPr lang="fr-FR" sz="1400" dirty="0" smtClean="0"/>
          </a:p>
          <a:p>
            <a:pPr fontAlgn="t"/>
            <a:endParaRPr lang="fr-FR" sz="1400" dirty="0" smtClean="0"/>
          </a:p>
          <a:p>
            <a:pPr fontAlgn="t"/>
            <a:endParaRPr lang="fr-FR" sz="1400" dirty="0" smtClean="0"/>
          </a:p>
          <a:p>
            <a:pPr fontAlgn="t"/>
            <a:endParaRPr lang="fr-FR" sz="1400" dirty="0" smtClean="0"/>
          </a:p>
          <a:p>
            <a:pPr fontAlgn="t"/>
            <a:endParaRPr lang="fr-FR" sz="1400" dirty="0" smtClean="0"/>
          </a:p>
          <a:p>
            <a:pPr fontAlgn="t"/>
            <a:r>
              <a:rPr lang="fr-FR" sz="1400" dirty="0" smtClean="0"/>
              <a:t>Lancer </a:t>
            </a:r>
            <a:r>
              <a:rPr lang="fr-FR" sz="1400" dirty="0" smtClean="0"/>
              <a:t>l’impression </a:t>
            </a:r>
            <a:r>
              <a:rPr lang="fr-FR" sz="1400" dirty="0" smtClean="0"/>
              <a:t>et faire des réglages :</a:t>
            </a:r>
            <a:r>
              <a:rPr lang="fr-FR" sz="1400" dirty="0" smtClean="0"/>
              <a:t/>
            </a:r>
            <a:br>
              <a:rPr lang="fr-FR" sz="1400" dirty="0" smtClean="0"/>
            </a:br>
            <a:r>
              <a:rPr lang="fr-FR" sz="1400" dirty="0" smtClean="0"/>
              <a:t>	</a:t>
            </a:r>
            <a:r>
              <a:rPr lang="fr-FR" sz="1400" dirty="0" smtClean="0"/>
              <a:t>dans préférence :</a:t>
            </a:r>
          </a:p>
          <a:p>
            <a:pPr lvl="3" fontAlgn="t">
              <a:buFont typeface="Arial" pitchFamily="34" charset="0"/>
              <a:buChar char="•"/>
            </a:pPr>
            <a:r>
              <a:rPr lang="fr-FR" sz="1400" dirty="0" smtClean="0"/>
              <a:t> Régler la taille d’impression en ajoutant </a:t>
            </a:r>
            <a:r>
              <a:rPr lang="fr-FR" sz="1400" dirty="0" smtClean="0"/>
              <a:t>+ 2 mm en largeur et </a:t>
            </a:r>
            <a:r>
              <a:rPr lang="fr-FR" sz="1400" dirty="0" smtClean="0"/>
              <a:t>hauteur à la taille de l’objet à imprimer (taille notée précédemment T) </a:t>
            </a:r>
            <a:endParaRPr lang="fr-FR" sz="1400" dirty="0" smtClean="0"/>
          </a:p>
          <a:p>
            <a:pPr lvl="3" fontAlgn="t">
              <a:buFont typeface="Arial" pitchFamily="34" charset="0"/>
              <a:buChar char="•"/>
            </a:pPr>
            <a:r>
              <a:rPr lang="fr-FR" sz="1400" dirty="0" smtClean="0"/>
              <a:t>Cocher </a:t>
            </a:r>
            <a:r>
              <a:rPr lang="fr-FR" sz="1400" dirty="0" smtClean="0"/>
              <a:t>case géométrie interne </a:t>
            </a:r>
            <a:r>
              <a:rPr lang="fr-FR" sz="1400" dirty="0" smtClean="0"/>
              <a:t>d’abord         et fermer</a:t>
            </a:r>
            <a:endParaRPr lang="fr-FR" sz="1400" dirty="0" smtClean="0"/>
          </a:p>
          <a:p>
            <a:pPr fontAlgn="t"/>
            <a:r>
              <a:rPr lang="fr-FR" sz="1400" dirty="0" smtClean="0"/>
              <a:t>	</a:t>
            </a:r>
            <a:r>
              <a:rPr lang="fr-FR" sz="1400" dirty="0" smtClean="0"/>
              <a:t>dans onglet Disposition </a:t>
            </a:r>
            <a:r>
              <a:rPr lang="fr-FR" sz="1400" dirty="0" smtClean="0"/>
              <a:t>: angle supérieur </a:t>
            </a:r>
            <a:r>
              <a:rPr lang="fr-FR" sz="1400" dirty="0" smtClean="0"/>
              <a:t>gauche</a:t>
            </a:r>
          </a:p>
          <a:p>
            <a:pPr fontAlgn="t"/>
            <a:r>
              <a:rPr lang="fr-FR" sz="1400" dirty="0" smtClean="0"/>
              <a:t>	</a:t>
            </a:r>
            <a:r>
              <a:rPr lang="fr-FR" sz="1400" dirty="0" smtClean="0"/>
              <a:t>Imprimer</a:t>
            </a:r>
          </a:p>
          <a:p>
            <a:pPr fontAlgn="t"/>
            <a:r>
              <a:rPr lang="fr-FR" sz="1400" dirty="0" err="1" smtClean="0"/>
              <a:t>Rmq</a:t>
            </a:r>
            <a:r>
              <a:rPr lang="fr-FR" sz="1400" dirty="0" smtClean="0"/>
              <a:t> : Il n’y aura plus aucun problème, lorsque la taille d’impression sera la bonne</a:t>
            </a:r>
            <a:endParaRPr lang="fr-FR" sz="1400" dirty="0" smtClean="0"/>
          </a:p>
          <a:p>
            <a:pPr fontAlgn="t"/>
            <a:endParaRPr lang="fr-FR" sz="1400" dirty="0" smtClean="0"/>
          </a:p>
        </p:txBody>
      </p:sp>
      <p:sp>
        <p:nvSpPr>
          <p:cNvPr id="5" name="Rectangle 4"/>
          <p:cNvSpPr/>
          <p:nvPr/>
        </p:nvSpPr>
        <p:spPr>
          <a:xfrm rot="16200000">
            <a:off x="-2686608" y="2686608"/>
            <a:ext cx="6858000" cy="1484784"/>
          </a:xfrm>
          <a:prstGeom prst="rect">
            <a:avLst/>
          </a:prstGeom>
          <a:solidFill>
            <a:srgbClr val="2F36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2F36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9" name="Picture 2" descr="https://laforge.fontenay.fr/fileadmin/_processed_/d/2/csm_logo_la_forge_CMJN_bleu-01_db8e780c21.png"/>
          <p:cNvPicPr>
            <a:picLocks noChangeAspect="1" noChangeArrowheads="1"/>
          </p:cNvPicPr>
          <p:nvPr/>
        </p:nvPicPr>
        <p:blipFill>
          <a:blip r:embed="rId3" cstate="print"/>
          <a:srcRect l="25397" t="21694" r="25397" b="15806"/>
          <a:stretch>
            <a:fillRect/>
          </a:stretch>
        </p:blipFill>
        <p:spPr bwMode="auto">
          <a:xfrm>
            <a:off x="7556624" y="1484784"/>
            <a:ext cx="1587376" cy="2304256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"/>
            <a:ext cx="1547664" cy="1470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Connecteur droit 10"/>
          <p:cNvCxnSpPr/>
          <p:nvPr/>
        </p:nvCxnSpPr>
        <p:spPr>
          <a:xfrm>
            <a:off x="1475656" y="737848"/>
            <a:ext cx="7596336" cy="6902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3250075" y="836712"/>
            <a:ext cx="34735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>
                <a:solidFill>
                  <a:schemeClr val="bg1"/>
                </a:solidFill>
              </a:rPr>
              <a:t>LANCER L’IMPRESSION</a:t>
            </a:r>
            <a:endParaRPr lang="fr-FR" sz="2800" dirty="0">
              <a:solidFill>
                <a:schemeClr val="bg1"/>
              </a:solidFill>
            </a:endParaRPr>
          </a:p>
        </p:txBody>
      </p:sp>
      <p:cxnSp>
        <p:nvCxnSpPr>
          <p:cNvPr id="13" name="Connecteur droit 12"/>
          <p:cNvCxnSpPr/>
          <p:nvPr/>
        </p:nvCxnSpPr>
        <p:spPr>
          <a:xfrm>
            <a:off x="3131840" y="764704"/>
            <a:ext cx="0" cy="57606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 flipV="1">
            <a:off x="3131840" y="1340768"/>
            <a:ext cx="4680520" cy="3223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 flipV="1">
            <a:off x="827584" y="1916832"/>
            <a:ext cx="648072" cy="322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539552" y="476673"/>
            <a:ext cx="360040" cy="584775"/>
          </a:xfrm>
          <a:prstGeom prst="rect">
            <a:avLst/>
          </a:prstGeom>
          <a:solidFill>
            <a:srgbClr val="7DA4A5"/>
          </a:solidFill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chemeClr val="bg1"/>
                </a:solidFill>
                <a:latin typeface="Castellar" pitchFamily="18" charset="0"/>
              </a:rPr>
              <a:t>3</a:t>
            </a:r>
            <a:endParaRPr lang="fr-FR" sz="3200" dirty="0">
              <a:solidFill>
                <a:schemeClr val="bg1"/>
              </a:solidFill>
              <a:latin typeface="Castellar" pitchFamily="18" charset="0"/>
            </a:endParaRPr>
          </a:p>
        </p:txBody>
      </p:sp>
      <p:cxnSp>
        <p:nvCxnSpPr>
          <p:cNvPr id="17" name="Connecteur droit 16"/>
          <p:cNvCxnSpPr/>
          <p:nvPr/>
        </p:nvCxnSpPr>
        <p:spPr>
          <a:xfrm flipH="1">
            <a:off x="755576" y="1412776"/>
            <a:ext cx="8384" cy="544522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91680" y="3068960"/>
            <a:ext cx="2160240" cy="1652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3928" y="3140968"/>
            <a:ext cx="1944216" cy="1395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40152" y="2924944"/>
            <a:ext cx="1524000" cy="203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ZoneTexte 21"/>
          <p:cNvSpPr txBox="1"/>
          <p:nvPr/>
        </p:nvSpPr>
        <p:spPr>
          <a:xfrm>
            <a:off x="4499992" y="4221088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ym typeface="Wingdings"/>
              </a:rPr>
              <a:t></a:t>
            </a:r>
            <a:endParaRPr lang="fr-FR" dirty="0"/>
          </a:p>
        </p:txBody>
      </p:sp>
      <p:sp>
        <p:nvSpPr>
          <p:cNvPr id="23" name="ZoneTexte 22"/>
          <p:cNvSpPr txBox="1"/>
          <p:nvPr/>
        </p:nvSpPr>
        <p:spPr>
          <a:xfrm>
            <a:off x="2123728" y="3789040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ym typeface="Wingdings"/>
              </a:rPr>
              <a:t></a:t>
            </a:r>
            <a:endParaRPr lang="fr-FR" dirty="0"/>
          </a:p>
        </p:txBody>
      </p:sp>
      <p:cxnSp>
        <p:nvCxnSpPr>
          <p:cNvPr id="25" name="Connecteur droit avec flèche 24"/>
          <p:cNvCxnSpPr/>
          <p:nvPr/>
        </p:nvCxnSpPr>
        <p:spPr>
          <a:xfrm flipH="1">
            <a:off x="2915816" y="2996952"/>
            <a:ext cx="72008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ZoneTexte 28"/>
          <p:cNvSpPr txBox="1"/>
          <p:nvPr/>
        </p:nvSpPr>
        <p:spPr>
          <a:xfrm>
            <a:off x="5550302" y="3212976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ym typeface="Wingdings"/>
              </a:rPr>
              <a:t></a:t>
            </a:r>
            <a:endParaRPr lang="fr-FR" dirty="0"/>
          </a:p>
        </p:txBody>
      </p:sp>
      <p:sp>
        <p:nvSpPr>
          <p:cNvPr id="30" name="ZoneTexte 29"/>
          <p:cNvSpPr txBox="1"/>
          <p:nvPr/>
        </p:nvSpPr>
        <p:spPr>
          <a:xfrm>
            <a:off x="6948264" y="3356992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ym typeface="Wingdings"/>
              </a:rPr>
              <a:t></a:t>
            </a:r>
            <a:endParaRPr lang="fr-FR" dirty="0"/>
          </a:p>
        </p:txBody>
      </p:sp>
      <p:sp>
        <p:nvSpPr>
          <p:cNvPr id="31" name="ZoneTexte 30"/>
          <p:cNvSpPr txBox="1"/>
          <p:nvPr/>
        </p:nvSpPr>
        <p:spPr>
          <a:xfrm>
            <a:off x="6444208" y="4293096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ym typeface="Wingdings"/>
              </a:rPr>
              <a:t></a:t>
            </a:r>
            <a:endParaRPr lang="fr-FR" dirty="0"/>
          </a:p>
        </p:txBody>
      </p:sp>
      <p:sp>
        <p:nvSpPr>
          <p:cNvPr id="32" name="ZoneTexte 31"/>
          <p:cNvSpPr txBox="1"/>
          <p:nvPr/>
        </p:nvSpPr>
        <p:spPr>
          <a:xfrm>
            <a:off x="6372200" y="4509120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ym typeface="Wingdings"/>
              </a:rPr>
              <a:t></a:t>
            </a:r>
            <a:endParaRPr lang="fr-FR" dirty="0"/>
          </a:p>
        </p:txBody>
      </p:sp>
      <p:sp>
        <p:nvSpPr>
          <p:cNvPr id="36" name="ZoneTexte 35"/>
          <p:cNvSpPr txBox="1"/>
          <p:nvPr/>
        </p:nvSpPr>
        <p:spPr>
          <a:xfrm>
            <a:off x="3779912" y="4869160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ym typeface="Wingdings"/>
              </a:rPr>
              <a:t></a:t>
            </a:r>
            <a:endParaRPr lang="fr-FR" dirty="0"/>
          </a:p>
        </p:txBody>
      </p:sp>
      <p:sp>
        <p:nvSpPr>
          <p:cNvPr id="37" name="ZoneTexte 36"/>
          <p:cNvSpPr txBox="1"/>
          <p:nvPr/>
        </p:nvSpPr>
        <p:spPr>
          <a:xfrm>
            <a:off x="6516216" y="5291916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ym typeface="Wingdings"/>
              </a:rPr>
              <a:t></a:t>
            </a:r>
            <a:endParaRPr lang="fr-FR" dirty="0"/>
          </a:p>
        </p:txBody>
      </p:sp>
      <p:sp>
        <p:nvSpPr>
          <p:cNvPr id="38" name="ZoneTexte 37"/>
          <p:cNvSpPr txBox="1"/>
          <p:nvPr/>
        </p:nvSpPr>
        <p:spPr>
          <a:xfrm>
            <a:off x="5868144" y="5517232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ym typeface="Wingdings"/>
              </a:rPr>
              <a:t></a:t>
            </a:r>
            <a:endParaRPr lang="fr-FR" dirty="0"/>
          </a:p>
        </p:txBody>
      </p:sp>
      <p:sp>
        <p:nvSpPr>
          <p:cNvPr id="39" name="ZoneTexte 38"/>
          <p:cNvSpPr txBox="1"/>
          <p:nvPr/>
        </p:nvSpPr>
        <p:spPr>
          <a:xfrm>
            <a:off x="6948264" y="5517232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ym typeface="Wingdings"/>
              </a:rPr>
              <a:t></a:t>
            </a:r>
            <a:endParaRPr lang="fr-FR" dirty="0"/>
          </a:p>
        </p:txBody>
      </p:sp>
      <p:sp>
        <p:nvSpPr>
          <p:cNvPr id="40" name="ZoneTexte 39"/>
          <p:cNvSpPr txBox="1"/>
          <p:nvPr/>
        </p:nvSpPr>
        <p:spPr>
          <a:xfrm>
            <a:off x="3275856" y="5949280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ym typeface="Wingdings"/>
              </a:rPr>
              <a:t>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1547664" y="1700808"/>
            <a:ext cx="7596336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fr-FR" sz="1400" dirty="0" smtClean="0"/>
              <a:t>Ouvrir le logiciel Job Control </a:t>
            </a:r>
          </a:p>
          <a:p>
            <a:pPr fontAlgn="t"/>
            <a:r>
              <a:rPr lang="fr-FR" sz="1400" dirty="0" smtClean="0"/>
              <a:t>qui est installé sur l’ordinateur à côté de la </a:t>
            </a:r>
            <a:r>
              <a:rPr lang="fr-FR" sz="1400" dirty="0" err="1" smtClean="0"/>
              <a:t>trotec</a:t>
            </a:r>
            <a:r>
              <a:rPr lang="fr-FR" sz="1400" dirty="0" smtClean="0"/>
              <a:t>.</a:t>
            </a:r>
          </a:p>
          <a:p>
            <a:pPr fontAlgn="t"/>
            <a:r>
              <a:rPr lang="fr-FR" sz="1400" dirty="0" smtClean="0"/>
              <a:t>Quand à partir de </a:t>
            </a:r>
            <a:r>
              <a:rPr lang="fr-FR" sz="1400" dirty="0" err="1" smtClean="0"/>
              <a:t>CorelDraw</a:t>
            </a:r>
            <a:r>
              <a:rPr lang="fr-FR" sz="1400" dirty="0" smtClean="0"/>
              <a:t>, l’impression est </a:t>
            </a:r>
            <a:r>
              <a:rPr lang="fr-FR" sz="1400" dirty="0" smtClean="0"/>
              <a:t>lancée, </a:t>
            </a:r>
            <a:r>
              <a:rPr lang="fr-FR" sz="1400" dirty="0" smtClean="0"/>
              <a:t>JC </a:t>
            </a:r>
            <a:r>
              <a:rPr lang="fr-FR" sz="1400" dirty="0" smtClean="0"/>
              <a:t>clignote </a:t>
            </a:r>
            <a:endParaRPr lang="fr-FR" sz="1400" dirty="0" smtClean="0"/>
          </a:p>
          <a:p>
            <a:pPr fontAlgn="t"/>
            <a:r>
              <a:rPr lang="fr-FR" sz="1400" dirty="0" smtClean="0"/>
              <a:t>Choisir son Job et le positionner au niveau de la croix (point1)</a:t>
            </a:r>
            <a:endParaRPr lang="fr-FR" dirty="0" smtClean="0"/>
          </a:p>
          <a:p>
            <a:pPr fontAlgn="t"/>
            <a:endParaRPr lang="fr-FR" dirty="0" smtClean="0"/>
          </a:p>
          <a:p>
            <a:pPr fontAlgn="t"/>
            <a:endParaRPr lang="fr-FR" dirty="0" smtClean="0"/>
          </a:p>
          <a:p>
            <a:pPr fontAlgn="t"/>
            <a:endParaRPr lang="fr-FR" dirty="0" smtClean="0"/>
          </a:p>
          <a:p>
            <a:pPr fontAlgn="t"/>
            <a:endParaRPr lang="fr-FR" dirty="0" smtClean="0"/>
          </a:p>
          <a:p>
            <a:pPr fontAlgn="t"/>
            <a:endParaRPr lang="fr-FR" dirty="0" smtClean="0"/>
          </a:p>
          <a:p>
            <a:pPr fontAlgn="t"/>
            <a:endParaRPr lang="fr-FR" dirty="0" smtClean="0"/>
          </a:p>
          <a:p>
            <a:pPr fontAlgn="t"/>
            <a:endParaRPr lang="fr-FR" dirty="0" smtClean="0"/>
          </a:p>
          <a:p>
            <a:pPr fontAlgn="t"/>
            <a:endParaRPr lang="fr-FR" dirty="0" smtClean="0"/>
          </a:p>
          <a:p>
            <a:pPr fontAlgn="t"/>
            <a:endParaRPr lang="fr-FR" dirty="0" smtClean="0"/>
          </a:p>
          <a:p>
            <a:pPr fontAlgn="t"/>
            <a:endParaRPr lang="fr-FR" dirty="0" smtClean="0"/>
          </a:p>
          <a:p>
            <a:pPr fontAlgn="t"/>
            <a:endParaRPr lang="fr-FR" dirty="0" smtClean="0"/>
          </a:p>
          <a:p>
            <a:pPr fontAlgn="t"/>
            <a:endParaRPr lang="fr-FR" dirty="0" smtClean="0"/>
          </a:p>
          <a:p>
            <a:pPr fontAlgn="t"/>
            <a:endParaRPr lang="fr-FR" sz="1400" dirty="0" smtClean="0"/>
          </a:p>
          <a:p>
            <a:pPr fontAlgn="t"/>
            <a:r>
              <a:rPr lang="fr-FR" sz="1400" dirty="0"/>
              <a:t>1</a:t>
            </a:r>
            <a:r>
              <a:rPr lang="fr-FR" sz="1400" dirty="0" smtClean="0"/>
              <a:t> - Positionner le dessin pour qu’il soit au niveau du coin du papier identifié par une croix</a:t>
            </a:r>
            <a:br>
              <a:rPr lang="fr-FR" sz="1400" dirty="0" smtClean="0"/>
            </a:br>
            <a:endParaRPr lang="fr-FR" sz="1400" dirty="0"/>
          </a:p>
        </p:txBody>
      </p:sp>
      <p:sp>
        <p:nvSpPr>
          <p:cNvPr id="5" name="Rectangle 4"/>
          <p:cNvSpPr/>
          <p:nvPr/>
        </p:nvSpPr>
        <p:spPr>
          <a:xfrm rot="16200000">
            <a:off x="-2686608" y="2686608"/>
            <a:ext cx="6858000" cy="1484784"/>
          </a:xfrm>
          <a:prstGeom prst="rect">
            <a:avLst/>
          </a:prstGeom>
          <a:solidFill>
            <a:srgbClr val="2F36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2F36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9" name="Picture 2" descr="https://laforge.fontenay.fr/fileadmin/_processed_/d/2/csm_logo_la_forge_CMJN_bleu-01_db8e780c21.png"/>
          <p:cNvPicPr>
            <a:picLocks noChangeAspect="1" noChangeArrowheads="1"/>
          </p:cNvPicPr>
          <p:nvPr/>
        </p:nvPicPr>
        <p:blipFill>
          <a:blip r:embed="rId3" cstate="print"/>
          <a:srcRect l="25397" t="21694" r="25397" b="15806"/>
          <a:stretch>
            <a:fillRect/>
          </a:stretch>
        </p:blipFill>
        <p:spPr bwMode="auto">
          <a:xfrm>
            <a:off x="7556624" y="1484784"/>
            <a:ext cx="1587376" cy="2304256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"/>
            <a:ext cx="1547664" cy="1470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Connecteur droit 10"/>
          <p:cNvCxnSpPr/>
          <p:nvPr/>
        </p:nvCxnSpPr>
        <p:spPr>
          <a:xfrm>
            <a:off x="1475656" y="737848"/>
            <a:ext cx="7596336" cy="6902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3250075" y="836712"/>
            <a:ext cx="34735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>
                <a:solidFill>
                  <a:schemeClr val="bg1"/>
                </a:solidFill>
              </a:rPr>
              <a:t>LANCER L’IMPRESSION</a:t>
            </a:r>
            <a:endParaRPr lang="fr-FR" sz="2800" dirty="0">
              <a:solidFill>
                <a:schemeClr val="bg1"/>
              </a:solidFill>
            </a:endParaRPr>
          </a:p>
        </p:txBody>
      </p:sp>
      <p:cxnSp>
        <p:nvCxnSpPr>
          <p:cNvPr id="13" name="Connecteur droit 12"/>
          <p:cNvCxnSpPr/>
          <p:nvPr/>
        </p:nvCxnSpPr>
        <p:spPr>
          <a:xfrm>
            <a:off x="3131840" y="764704"/>
            <a:ext cx="0" cy="57606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 flipV="1">
            <a:off x="3131840" y="1340768"/>
            <a:ext cx="4680520" cy="3223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 flipV="1">
            <a:off x="827584" y="1916832"/>
            <a:ext cx="648072" cy="322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539552" y="476673"/>
            <a:ext cx="360040" cy="584775"/>
          </a:xfrm>
          <a:prstGeom prst="rect">
            <a:avLst/>
          </a:prstGeom>
          <a:solidFill>
            <a:srgbClr val="7DA4A5"/>
          </a:solidFill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chemeClr val="bg1"/>
                </a:solidFill>
                <a:latin typeface="Castellar" pitchFamily="18" charset="0"/>
              </a:rPr>
              <a:t>3</a:t>
            </a:r>
            <a:endParaRPr lang="fr-FR" sz="3200" dirty="0">
              <a:solidFill>
                <a:schemeClr val="bg1"/>
              </a:solidFill>
              <a:latin typeface="Castellar" pitchFamily="18" charset="0"/>
            </a:endParaRPr>
          </a:p>
        </p:txBody>
      </p:sp>
      <p:cxnSp>
        <p:nvCxnSpPr>
          <p:cNvPr id="17" name="Connecteur droit 16"/>
          <p:cNvCxnSpPr/>
          <p:nvPr/>
        </p:nvCxnSpPr>
        <p:spPr>
          <a:xfrm flipH="1">
            <a:off x="755576" y="1412776"/>
            <a:ext cx="8384" cy="544522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97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1556792"/>
            <a:ext cx="504056" cy="508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97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47664" y="2636912"/>
            <a:ext cx="4786759" cy="3125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8" name="Connecteur droit avec flèche 17"/>
          <p:cNvCxnSpPr/>
          <p:nvPr/>
        </p:nvCxnSpPr>
        <p:spPr>
          <a:xfrm flipV="1">
            <a:off x="2123728" y="3573016"/>
            <a:ext cx="792088" cy="2448272"/>
          </a:xfrm>
          <a:prstGeom prst="straightConnector1">
            <a:avLst/>
          </a:prstGeom>
          <a:ln w="28575">
            <a:solidFill>
              <a:srgbClr val="97B2B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/>
          <p:nvPr/>
        </p:nvCxnSpPr>
        <p:spPr>
          <a:xfrm flipH="1" flipV="1">
            <a:off x="2483768" y="2924944"/>
            <a:ext cx="4176464" cy="2160240"/>
          </a:xfrm>
          <a:prstGeom prst="straightConnector1">
            <a:avLst/>
          </a:prstGeom>
          <a:ln w="28575">
            <a:solidFill>
              <a:srgbClr val="97B2B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6660232" y="5013176"/>
            <a:ext cx="20699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dirty="0"/>
              <a:t>3</a:t>
            </a:r>
            <a:r>
              <a:rPr lang="fr-FR" sz="1400" dirty="0" smtClean="0"/>
              <a:t> - Cliquer sur Œil couleur</a:t>
            </a:r>
          </a:p>
          <a:p>
            <a:r>
              <a:rPr lang="fr-FR" sz="1400" dirty="0" smtClean="0"/>
              <a:t>Votre dessin apparaît. </a:t>
            </a:r>
            <a:endParaRPr lang="fr-FR" sz="1400" dirty="0"/>
          </a:p>
        </p:txBody>
      </p:sp>
      <p:sp>
        <p:nvSpPr>
          <p:cNvPr id="32" name="Rectangle 31"/>
          <p:cNvSpPr/>
          <p:nvPr/>
        </p:nvSpPr>
        <p:spPr>
          <a:xfrm>
            <a:off x="6876256" y="3933056"/>
            <a:ext cx="207332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dirty="0" smtClean="0"/>
              <a:t>2 - Cliquer sur buse </a:t>
            </a:r>
          </a:p>
          <a:p>
            <a:r>
              <a:rPr lang="fr-FR" sz="1400" dirty="0" smtClean="0"/>
              <a:t>pour paramétrer </a:t>
            </a:r>
          </a:p>
          <a:p>
            <a:r>
              <a:rPr lang="fr-FR" sz="1400" i="1" dirty="0" smtClean="0"/>
              <a:t>(voir détail page suivante)</a:t>
            </a:r>
          </a:p>
        </p:txBody>
      </p:sp>
      <p:cxnSp>
        <p:nvCxnSpPr>
          <p:cNvPr id="33" name="Connecteur droit avec flèche 32"/>
          <p:cNvCxnSpPr/>
          <p:nvPr/>
        </p:nvCxnSpPr>
        <p:spPr>
          <a:xfrm flipH="1" flipV="1">
            <a:off x="2771800" y="2924944"/>
            <a:ext cx="4104456" cy="1152128"/>
          </a:xfrm>
          <a:prstGeom prst="straightConnector1">
            <a:avLst/>
          </a:prstGeom>
          <a:ln w="28575">
            <a:solidFill>
              <a:srgbClr val="97B2B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2060848"/>
            <a:ext cx="4953000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1547664" y="1700808"/>
            <a:ext cx="6907404" cy="56938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t"/>
            <a:r>
              <a:rPr lang="fr-FR" sz="1400" dirty="0" smtClean="0"/>
              <a:t>Choisir la matière du support (papier, bois) : </a:t>
            </a:r>
          </a:p>
          <a:p>
            <a:pPr fontAlgn="t"/>
            <a:endParaRPr lang="fr-FR" sz="1400" dirty="0"/>
          </a:p>
          <a:p>
            <a:pPr fontAlgn="t"/>
            <a:endParaRPr lang="fr-FR" sz="1400" dirty="0" smtClean="0"/>
          </a:p>
          <a:p>
            <a:pPr fontAlgn="t"/>
            <a:endParaRPr lang="fr-FR" sz="1400" dirty="0"/>
          </a:p>
          <a:p>
            <a:pPr fontAlgn="t"/>
            <a:endParaRPr lang="fr-FR" sz="1400" dirty="0" smtClean="0"/>
          </a:p>
          <a:p>
            <a:pPr fontAlgn="t"/>
            <a:endParaRPr lang="fr-FR" sz="1400" dirty="0"/>
          </a:p>
          <a:p>
            <a:pPr fontAlgn="t"/>
            <a:endParaRPr lang="fr-FR" sz="1400" dirty="0" smtClean="0"/>
          </a:p>
          <a:p>
            <a:pPr fontAlgn="t"/>
            <a:endParaRPr lang="fr-FR" sz="1400" dirty="0"/>
          </a:p>
          <a:p>
            <a:pPr fontAlgn="t"/>
            <a:endParaRPr lang="fr-FR" sz="1400" dirty="0" smtClean="0"/>
          </a:p>
          <a:p>
            <a:pPr fontAlgn="t"/>
            <a:endParaRPr lang="fr-FR" sz="1400" dirty="0"/>
          </a:p>
          <a:p>
            <a:pPr fontAlgn="t"/>
            <a:endParaRPr lang="fr-FR" sz="1400" dirty="0" smtClean="0"/>
          </a:p>
          <a:p>
            <a:pPr fontAlgn="t"/>
            <a:endParaRPr lang="fr-FR" sz="1400" dirty="0"/>
          </a:p>
          <a:p>
            <a:pPr fontAlgn="t"/>
            <a:endParaRPr lang="fr-FR" sz="1400" dirty="0" smtClean="0"/>
          </a:p>
          <a:p>
            <a:pPr fontAlgn="t"/>
            <a:endParaRPr lang="fr-FR" sz="1400" dirty="0"/>
          </a:p>
          <a:p>
            <a:pPr fontAlgn="t"/>
            <a:endParaRPr lang="fr-FR" sz="1400" dirty="0" smtClean="0"/>
          </a:p>
          <a:p>
            <a:pPr fontAlgn="t"/>
            <a:endParaRPr lang="fr-FR" sz="1400" dirty="0"/>
          </a:p>
          <a:p>
            <a:pPr fontAlgn="t"/>
            <a:endParaRPr lang="fr-FR" sz="1400" dirty="0" smtClean="0"/>
          </a:p>
          <a:p>
            <a:pPr fontAlgn="t"/>
            <a:r>
              <a:rPr lang="fr-FR" sz="1400" dirty="0" smtClean="0"/>
              <a:t>Définir les paramètres pour chaque couleur</a:t>
            </a:r>
          </a:p>
          <a:p>
            <a:pPr fontAlgn="t"/>
            <a:r>
              <a:rPr lang="fr-FR" sz="1400" dirty="0" smtClean="0"/>
              <a:t>La couleur noire est toujours celle de la gravure et c’est toujours la première tâche exécutée.</a:t>
            </a:r>
          </a:p>
          <a:p>
            <a:pPr fontAlgn="t"/>
            <a:r>
              <a:rPr lang="fr-FR" sz="1400" dirty="0" smtClean="0"/>
              <a:t>Les couleurs suivantes sont l’ordre de </a:t>
            </a:r>
            <a:r>
              <a:rPr lang="fr-FR" sz="1400" dirty="0" smtClean="0"/>
              <a:t>découpe (rouge, puis bleu, puis vert, …).</a:t>
            </a:r>
            <a:endParaRPr lang="fr-FR" sz="1400" dirty="0" smtClean="0"/>
          </a:p>
          <a:p>
            <a:pPr fontAlgn="t"/>
            <a:r>
              <a:rPr lang="fr-FR" sz="1400" dirty="0" smtClean="0"/>
              <a:t>On découpe en premier les pièces intérieures jusqu’au pièces extérieurs</a:t>
            </a:r>
            <a:r>
              <a:rPr lang="fr-FR" sz="1400" dirty="0"/>
              <a:t> </a:t>
            </a:r>
            <a:endParaRPr lang="fr-FR" sz="1400" dirty="0" smtClean="0"/>
          </a:p>
          <a:p>
            <a:pPr fontAlgn="t"/>
            <a:r>
              <a:rPr lang="fr-FR" sz="1400" dirty="0" smtClean="0"/>
              <a:t>Regarder </a:t>
            </a:r>
            <a:r>
              <a:rPr lang="fr-FR" sz="1400" dirty="0"/>
              <a:t>après si le dessin tient bien sur le support avec le pad</a:t>
            </a:r>
            <a:br>
              <a:rPr lang="fr-FR" sz="1400" dirty="0"/>
            </a:br>
            <a:r>
              <a:rPr lang="fr-FR" sz="1400" dirty="0"/>
              <a:t/>
            </a:r>
            <a:br>
              <a:rPr lang="fr-FR" sz="1400" dirty="0"/>
            </a:br>
            <a:r>
              <a:rPr lang="fr-FR" sz="1400" dirty="0" smtClean="0"/>
              <a:t/>
            </a:r>
            <a:br>
              <a:rPr lang="fr-FR" sz="1400" dirty="0" smtClean="0"/>
            </a:br>
            <a:endParaRPr lang="fr-FR" sz="1400" dirty="0" smtClean="0"/>
          </a:p>
          <a:p>
            <a:endParaRPr lang="fr-FR" sz="1400" dirty="0"/>
          </a:p>
        </p:txBody>
      </p:sp>
      <p:sp>
        <p:nvSpPr>
          <p:cNvPr id="5" name="Rectangle 4"/>
          <p:cNvSpPr/>
          <p:nvPr/>
        </p:nvSpPr>
        <p:spPr>
          <a:xfrm rot="16200000">
            <a:off x="-2686608" y="2686608"/>
            <a:ext cx="6858000" cy="1484784"/>
          </a:xfrm>
          <a:prstGeom prst="rect">
            <a:avLst/>
          </a:prstGeom>
          <a:solidFill>
            <a:srgbClr val="2F36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2F36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9" name="Picture 2" descr="https://laforge.fontenay.fr/fileadmin/_processed_/d/2/csm_logo_la_forge_CMJN_bleu-01_db8e780c21.png"/>
          <p:cNvPicPr>
            <a:picLocks noChangeAspect="1" noChangeArrowheads="1"/>
          </p:cNvPicPr>
          <p:nvPr/>
        </p:nvPicPr>
        <p:blipFill>
          <a:blip r:embed="rId4" cstate="print"/>
          <a:srcRect l="25397" t="21694" r="25397" b="15806"/>
          <a:stretch>
            <a:fillRect/>
          </a:stretch>
        </p:blipFill>
        <p:spPr bwMode="auto">
          <a:xfrm>
            <a:off x="8172400" y="2492896"/>
            <a:ext cx="971600" cy="1410387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"/>
            <a:ext cx="1547664" cy="1470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Connecteur droit 10"/>
          <p:cNvCxnSpPr/>
          <p:nvPr/>
        </p:nvCxnSpPr>
        <p:spPr>
          <a:xfrm>
            <a:off x="1475656" y="737848"/>
            <a:ext cx="7596336" cy="6902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3250075" y="836712"/>
            <a:ext cx="34735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>
                <a:solidFill>
                  <a:schemeClr val="bg1"/>
                </a:solidFill>
              </a:rPr>
              <a:t>LANCER L’IMPRESSION</a:t>
            </a:r>
            <a:endParaRPr lang="fr-FR" sz="2800" dirty="0">
              <a:solidFill>
                <a:schemeClr val="bg1"/>
              </a:solidFill>
            </a:endParaRPr>
          </a:p>
        </p:txBody>
      </p:sp>
      <p:cxnSp>
        <p:nvCxnSpPr>
          <p:cNvPr id="13" name="Connecteur droit 12"/>
          <p:cNvCxnSpPr/>
          <p:nvPr/>
        </p:nvCxnSpPr>
        <p:spPr>
          <a:xfrm>
            <a:off x="3131840" y="764704"/>
            <a:ext cx="0" cy="57606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 flipV="1">
            <a:off x="3131840" y="1340768"/>
            <a:ext cx="4680520" cy="3223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 flipV="1">
            <a:off x="768322" y="2608290"/>
            <a:ext cx="648072" cy="322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539552" y="476673"/>
            <a:ext cx="360040" cy="584775"/>
          </a:xfrm>
          <a:prstGeom prst="rect">
            <a:avLst/>
          </a:prstGeom>
          <a:solidFill>
            <a:srgbClr val="7DA4A5"/>
          </a:solidFill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chemeClr val="bg1"/>
                </a:solidFill>
                <a:latin typeface="Castellar" pitchFamily="18" charset="0"/>
              </a:rPr>
              <a:t>3</a:t>
            </a:r>
            <a:endParaRPr lang="fr-FR" sz="3200" dirty="0">
              <a:solidFill>
                <a:schemeClr val="bg1"/>
              </a:solidFill>
              <a:latin typeface="Castellar" pitchFamily="18" charset="0"/>
            </a:endParaRPr>
          </a:p>
        </p:txBody>
      </p:sp>
      <p:cxnSp>
        <p:nvCxnSpPr>
          <p:cNvPr id="17" name="Connecteur droit 16"/>
          <p:cNvCxnSpPr/>
          <p:nvPr/>
        </p:nvCxnSpPr>
        <p:spPr>
          <a:xfrm flipH="1">
            <a:off x="755576" y="1412776"/>
            <a:ext cx="8384" cy="544522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flipH="1">
            <a:off x="2555776" y="1988840"/>
            <a:ext cx="1080120" cy="1440160"/>
          </a:xfrm>
          <a:prstGeom prst="straightConnector1">
            <a:avLst/>
          </a:prstGeom>
          <a:ln w="28575">
            <a:solidFill>
              <a:srgbClr val="97B2B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/>
          <p:nvPr/>
        </p:nvCxnSpPr>
        <p:spPr>
          <a:xfrm flipV="1">
            <a:off x="3419872" y="3212976"/>
            <a:ext cx="1008112" cy="2088232"/>
          </a:xfrm>
          <a:prstGeom prst="straightConnector1">
            <a:avLst/>
          </a:prstGeom>
          <a:ln w="28575">
            <a:solidFill>
              <a:srgbClr val="97B2B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1547664" y="1556792"/>
            <a:ext cx="6696744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fr-FR" sz="1400" dirty="0" smtClean="0"/>
              <a:t>Dans </a:t>
            </a:r>
            <a:r>
              <a:rPr lang="fr-FR" sz="1400" b="1" dirty="0" err="1" smtClean="0"/>
              <a:t>Inkscape</a:t>
            </a:r>
            <a:r>
              <a:rPr lang="fr-FR" sz="1400" dirty="0" smtClean="0"/>
              <a:t>, respecter les couleurs qui seront utilisées par la laser. L’ordre est important. La couleur rouge sera la première découpée ensuite la bleu, la verte …</a:t>
            </a:r>
          </a:p>
          <a:p>
            <a:pPr fontAlgn="t"/>
            <a:r>
              <a:rPr lang="fr-FR" sz="1400" dirty="0" smtClean="0"/>
              <a:t>La couleur noire est utilisée pour la gravure</a:t>
            </a:r>
            <a:r>
              <a:rPr lang="fr-FR" sz="1400" dirty="0"/>
              <a:t/>
            </a:r>
            <a:br>
              <a:rPr lang="fr-FR" sz="1400" dirty="0"/>
            </a:br>
            <a:r>
              <a:rPr lang="fr-FR" sz="1400" dirty="0"/>
              <a:t/>
            </a:r>
            <a:br>
              <a:rPr lang="fr-FR" sz="1400" dirty="0"/>
            </a:br>
            <a:r>
              <a:rPr lang="fr-FR" sz="1400" dirty="0" smtClean="0"/>
              <a:t>Pour les couleurs à utiliser</a:t>
            </a:r>
          </a:p>
          <a:p>
            <a:pPr fontAlgn="t"/>
            <a:endParaRPr lang="fr-FR" sz="1400" dirty="0"/>
          </a:p>
          <a:p>
            <a:pPr fontAlgn="t"/>
            <a:endParaRPr lang="fr-FR" sz="1400" dirty="0" smtClean="0"/>
          </a:p>
          <a:p>
            <a:pPr fontAlgn="t"/>
            <a:endParaRPr lang="fr-FR" sz="1400" dirty="0"/>
          </a:p>
          <a:p>
            <a:pPr fontAlgn="t"/>
            <a:endParaRPr lang="fr-FR" sz="1400" dirty="0" smtClean="0"/>
          </a:p>
          <a:p>
            <a:pPr fontAlgn="t"/>
            <a:endParaRPr lang="fr-FR" sz="1400" dirty="0"/>
          </a:p>
          <a:p>
            <a:pPr fontAlgn="t"/>
            <a:endParaRPr lang="fr-FR" sz="1400" dirty="0" smtClean="0"/>
          </a:p>
          <a:p>
            <a:pPr fontAlgn="t"/>
            <a:endParaRPr lang="fr-FR" sz="1400" dirty="0"/>
          </a:p>
          <a:p>
            <a:pPr fontAlgn="t"/>
            <a:endParaRPr lang="fr-FR" sz="1400" dirty="0" smtClean="0"/>
          </a:p>
          <a:p>
            <a:pPr fontAlgn="t"/>
            <a:endParaRPr lang="fr-FR" sz="1400" dirty="0"/>
          </a:p>
          <a:p>
            <a:pPr fontAlgn="t"/>
            <a:endParaRPr lang="fr-FR" sz="1400" dirty="0" smtClean="0"/>
          </a:p>
          <a:p>
            <a:pPr fontAlgn="t"/>
            <a:endParaRPr lang="fr-FR" sz="1400" dirty="0"/>
          </a:p>
          <a:p>
            <a:pPr fontAlgn="t"/>
            <a:endParaRPr lang="fr-FR" sz="1400" dirty="0" smtClean="0"/>
          </a:p>
          <a:p>
            <a:pPr fontAlgn="t"/>
            <a:r>
              <a:rPr lang="fr-FR" sz="1400" dirty="0"/>
              <a:t/>
            </a:r>
            <a:br>
              <a:rPr lang="fr-FR" sz="1400" dirty="0"/>
            </a:br>
            <a:endParaRPr lang="fr-FR" sz="1400" dirty="0" smtClean="0"/>
          </a:p>
          <a:p>
            <a:pPr fontAlgn="t"/>
            <a:r>
              <a:rPr lang="fr-FR" sz="1400" dirty="0" smtClean="0"/>
              <a:t>Enregistrer en PDF version 1.4</a:t>
            </a:r>
            <a:endParaRPr lang="fr-FR" sz="1400" dirty="0"/>
          </a:p>
          <a:p>
            <a:pPr fontAlgn="t"/>
            <a:r>
              <a:rPr lang="fr-FR" sz="1400" dirty="0"/>
              <a:t/>
            </a:r>
            <a:br>
              <a:rPr lang="fr-FR" sz="1400" dirty="0"/>
            </a:br>
            <a:r>
              <a:rPr lang="fr-FR" sz="1400" dirty="0" smtClean="0"/>
              <a:t>￼</a:t>
            </a:r>
            <a:endParaRPr lang="fr-FR" sz="1400" dirty="0"/>
          </a:p>
          <a:p>
            <a:r>
              <a:rPr lang="fr-FR" sz="1400" dirty="0" smtClean="0"/>
              <a:t/>
            </a:r>
            <a:br>
              <a:rPr lang="fr-FR" sz="1400" dirty="0" smtClean="0"/>
            </a:br>
            <a:endParaRPr lang="fr-FR" sz="1400" dirty="0" smtClean="0"/>
          </a:p>
          <a:p>
            <a:endParaRPr lang="fr-FR" sz="1400" dirty="0"/>
          </a:p>
        </p:txBody>
      </p:sp>
      <p:sp>
        <p:nvSpPr>
          <p:cNvPr id="5" name="Rectangle 4"/>
          <p:cNvSpPr/>
          <p:nvPr/>
        </p:nvSpPr>
        <p:spPr>
          <a:xfrm rot="16200000">
            <a:off x="-2686608" y="2686608"/>
            <a:ext cx="6858000" cy="1484784"/>
          </a:xfrm>
          <a:prstGeom prst="rect">
            <a:avLst/>
          </a:prstGeom>
          <a:solidFill>
            <a:srgbClr val="2F36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2F36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9" name="Picture 2" descr="https://laforge.fontenay.fr/fileadmin/_processed_/d/2/csm_logo_la_forge_CMJN_bleu-01_db8e780c21.png"/>
          <p:cNvPicPr>
            <a:picLocks noChangeAspect="1" noChangeArrowheads="1"/>
          </p:cNvPicPr>
          <p:nvPr/>
        </p:nvPicPr>
        <p:blipFill>
          <a:blip r:embed="rId3" cstate="print"/>
          <a:srcRect l="25397" t="21694" r="25397" b="15806"/>
          <a:stretch>
            <a:fillRect/>
          </a:stretch>
        </p:blipFill>
        <p:spPr bwMode="auto">
          <a:xfrm>
            <a:off x="8172400" y="2492896"/>
            <a:ext cx="971600" cy="1410387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"/>
            <a:ext cx="1547664" cy="1470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Connecteur droit 10"/>
          <p:cNvCxnSpPr/>
          <p:nvPr/>
        </p:nvCxnSpPr>
        <p:spPr>
          <a:xfrm>
            <a:off x="1475656" y="737848"/>
            <a:ext cx="7596336" cy="6902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3250075" y="836712"/>
            <a:ext cx="54370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>
                <a:solidFill>
                  <a:schemeClr val="bg1"/>
                </a:solidFill>
              </a:rPr>
              <a:t>LE PROJET – Paramètre des couleurs</a:t>
            </a:r>
            <a:endParaRPr lang="fr-FR" sz="2800" dirty="0">
              <a:solidFill>
                <a:schemeClr val="bg1"/>
              </a:solidFill>
            </a:endParaRPr>
          </a:p>
        </p:txBody>
      </p:sp>
      <p:cxnSp>
        <p:nvCxnSpPr>
          <p:cNvPr id="13" name="Connecteur droit 12"/>
          <p:cNvCxnSpPr/>
          <p:nvPr/>
        </p:nvCxnSpPr>
        <p:spPr>
          <a:xfrm>
            <a:off x="3131840" y="764704"/>
            <a:ext cx="0" cy="57606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 flipV="1">
            <a:off x="3131840" y="1340768"/>
            <a:ext cx="4680520" cy="3223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 flipV="1">
            <a:off x="768322" y="2608290"/>
            <a:ext cx="648072" cy="322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539552" y="476673"/>
            <a:ext cx="360040" cy="584775"/>
          </a:xfrm>
          <a:prstGeom prst="rect">
            <a:avLst/>
          </a:prstGeom>
          <a:solidFill>
            <a:srgbClr val="7DA4A5"/>
          </a:solidFill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chemeClr val="bg1"/>
                </a:solidFill>
                <a:latin typeface="Castellar" pitchFamily="18" charset="0"/>
              </a:rPr>
              <a:t>5</a:t>
            </a:r>
            <a:endParaRPr lang="fr-FR" sz="3200" dirty="0">
              <a:solidFill>
                <a:schemeClr val="bg1"/>
              </a:solidFill>
              <a:latin typeface="Castellar" pitchFamily="18" charset="0"/>
            </a:endParaRPr>
          </a:p>
        </p:txBody>
      </p:sp>
      <p:cxnSp>
        <p:nvCxnSpPr>
          <p:cNvPr id="17" name="Connecteur droit 16"/>
          <p:cNvCxnSpPr/>
          <p:nvPr/>
        </p:nvCxnSpPr>
        <p:spPr>
          <a:xfrm flipH="1">
            <a:off x="755576" y="1412776"/>
            <a:ext cx="8384" cy="544522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499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23728" y="2852936"/>
            <a:ext cx="720080" cy="2306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3989</TotalTime>
  <Words>338</Words>
  <Application>Microsoft Office PowerPoint</Application>
  <PresentationFormat>Affichage à l'écran (4:3)</PresentationFormat>
  <Paragraphs>152</Paragraphs>
  <Slides>8</Slides>
  <Notes>7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diddl007</dc:creator>
  <cp:lastModifiedBy>Diddl007</cp:lastModifiedBy>
  <cp:revision>29</cp:revision>
  <dcterms:created xsi:type="dcterms:W3CDTF">2019-01-30T13:03:11Z</dcterms:created>
  <dcterms:modified xsi:type="dcterms:W3CDTF">2019-04-29T15:24:24Z</dcterms:modified>
</cp:coreProperties>
</file>